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0"/>
  </p:notesMasterIdLst>
  <p:sldIdLst>
    <p:sldId id="494" r:id="rId2"/>
    <p:sldId id="417" r:id="rId3"/>
    <p:sldId id="495" r:id="rId4"/>
    <p:sldId id="489" r:id="rId5"/>
    <p:sldId id="504" r:id="rId6"/>
    <p:sldId id="499" r:id="rId7"/>
    <p:sldId id="497" r:id="rId8"/>
    <p:sldId id="508" r:id="rId9"/>
    <p:sldId id="503" r:id="rId10"/>
    <p:sldId id="511" r:id="rId11"/>
    <p:sldId id="509" r:id="rId12"/>
    <p:sldId id="501" r:id="rId13"/>
    <p:sldId id="496" r:id="rId14"/>
    <p:sldId id="507" r:id="rId15"/>
    <p:sldId id="498" r:id="rId16"/>
    <p:sldId id="500" r:id="rId17"/>
    <p:sldId id="472" r:id="rId18"/>
    <p:sldId id="510" r:id="rId1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27F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96327" autoAdjust="0"/>
  </p:normalViewPr>
  <p:slideViewPr>
    <p:cSldViewPr>
      <p:cViewPr varScale="1">
        <p:scale>
          <a:sx n="92" d="100"/>
          <a:sy n="92" d="100"/>
        </p:scale>
        <p:origin x="1600"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5B0A90F-94C2-AEB2-B836-42F9B10A3D40}"/>
              </a:ext>
            </a:extLst>
          </p:cNvPr>
          <p:cNvSpPr>
            <a:spLocks noGrp="1"/>
          </p:cNvSpPr>
          <p:nvPr>
            <p:ph type="hdr" sz="quarter"/>
          </p:nvPr>
        </p:nvSpPr>
        <p:spPr>
          <a:xfrm>
            <a:off x="0" y="0"/>
            <a:ext cx="3038475" cy="466725"/>
          </a:xfrm>
          <a:prstGeom prst="rect">
            <a:avLst/>
          </a:prstGeom>
        </p:spPr>
        <p:txBody>
          <a:bodyPr vert="horz" lIns="93177" tIns="46589" rIns="93177" bIns="46589" rtlCol="0"/>
          <a:lstStyle>
            <a:lvl1pPr algn="l">
              <a:defRPr sz="1200">
                <a:latin typeface="Arial" panose="020B0604020202020204" pitchFamily="34" charset="0"/>
                <a:cs typeface="Arial" panose="020B0604020202020204" pitchFamily="34" charset="0"/>
              </a:defRPr>
            </a:lvl1pPr>
          </a:lstStyle>
          <a:p>
            <a:pPr>
              <a:defRPr/>
            </a:pPr>
            <a:endParaRPr lang="en-US" dirty="0"/>
          </a:p>
        </p:txBody>
      </p:sp>
      <p:sp>
        <p:nvSpPr>
          <p:cNvPr id="3" name="Date Placeholder 2">
            <a:extLst>
              <a:ext uri="{FF2B5EF4-FFF2-40B4-BE49-F238E27FC236}">
                <a16:creationId xmlns:a16="http://schemas.microsoft.com/office/drawing/2014/main" id="{CC65E2B8-98F6-2B7B-C9C1-B8A12A291B6D}"/>
              </a:ext>
            </a:extLst>
          </p:cNvPr>
          <p:cNvSpPr>
            <a:spLocks noGrp="1"/>
          </p:cNvSpPr>
          <p:nvPr>
            <p:ph type="dt" idx="1"/>
          </p:nvPr>
        </p:nvSpPr>
        <p:spPr>
          <a:xfrm>
            <a:off x="3970338" y="0"/>
            <a:ext cx="3038475" cy="466725"/>
          </a:xfrm>
          <a:prstGeom prst="rect">
            <a:avLst/>
          </a:prstGeom>
        </p:spPr>
        <p:txBody>
          <a:bodyPr vert="horz" lIns="93177" tIns="46589" rIns="93177" bIns="46589" rtlCol="0"/>
          <a:lstStyle>
            <a:lvl1pPr algn="r">
              <a:defRPr sz="1200">
                <a:latin typeface="Arial" panose="020B0604020202020204" pitchFamily="34" charset="0"/>
                <a:cs typeface="Arial" panose="020B0604020202020204" pitchFamily="34" charset="0"/>
              </a:defRPr>
            </a:lvl1pPr>
          </a:lstStyle>
          <a:p>
            <a:pPr>
              <a:defRPr/>
            </a:pPr>
            <a:fld id="{5214601C-BBB2-6943-BEFA-DDD45665AEB6}" type="datetimeFigureOut">
              <a:rPr lang="en-US"/>
              <a:pPr>
                <a:defRPr/>
              </a:pPr>
              <a:t>6/24/2026</a:t>
            </a:fld>
            <a:endParaRPr lang="en-US" dirty="0"/>
          </a:p>
        </p:txBody>
      </p:sp>
      <p:sp>
        <p:nvSpPr>
          <p:cNvPr id="4" name="Slide Image Placeholder 3">
            <a:extLst>
              <a:ext uri="{FF2B5EF4-FFF2-40B4-BE49-F238E27FC236}">
                <a16:creationId xmlns:a16="http://schemas.microsoft.com/office/drawing/2014/main" id="{39C880EC-2D91-98CA-77AF-3DB90B731718}"/>
              </a:ext>
            </a:extLst>
          </p:cNvPr>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a:extLst>
              <a:ext uri="{FF2B5EF4-FFF2-40B4-BE49-F238E27FC236}">
                <a16:creationId xmlns:a16="http://schemas.microsoft.com/office/drawing/2014/main" id="{9E9E8D94-B38F-F55D-3729-7988A60EEA3F}"/>
              </a:ext>
            </a:extLst>
          </p:cNvPr>
          <p:cNvSpPr>
            <a:spLocks noGrp="1"/>
          </p:cNvSpPr>
          <p:nvPr>
            <p:ph type="body" sz="quarter" idx="3"/>
          </p:nvPr>
        </p:nvSpPr>
        <p:spPr>
          <a:xfrm>
            <a:off x="701675" y="4473575"/>
            <a:ext cx="5607050" cy="3660775"/>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8B3B036-B969-D0C2-F2F0-D373B44C3307}"/>
              </a:ext>
            </a:extLst>
          </p:cNvPr>
          <p:cNvSpPr>
            <a:spLocks noGrp="1"/>
          </p:cNvSpPr>
          <p:nvPr>
            <p:ph type="ftr" sz="quarter" idx="4"/>
          </p:nvPr>
        </p:nvSpPr>
        <p:spPr>
          <a:xfrm>
            <a:off x="0" y="8829675"/>
            <a:ext cx="3038475" cy="466725"/>
          </a:xfrm>
          <a:prstGeom prst="rect">
            <a:avLst/>
          </a:prstGeom>
        </p:spPr>
        <p:txBody>
          <a:bodyPr vert="horz" lIns="93177" tIns="46589" rIns="93177" bIns="46589" rtlCol="0" anchor="b"/>
          <a:lstStyle>
            <a:lvl1pPr algn="l">
              <a:defRPr sz="1200">
                <a:latin typeface="Arial" panose="020B0604020202020204" pitchFamily="34" charset="0"/>
                <a:cs typeface="Arial" panose="020B0604020202020204" pitchFamily="34" charset="0"/>
              </a:defRPr>
            </a:lvl1pPr>
          </a:lstStyle>
          <a:p>
            <a:pPr>
              <a:defRPr/>
            </a:pPr>
            <a:endParaRPr lang="en-US" dirty="0"/>
          </a:p>
        </p:txBody>
      </p:sp>
      <p:sp>
        <p:nvSpPr>
          <p:cNvPr id="7" name="Slide Number Placeholder 6">
            <a:extLst>
              <a:ext uri="{FF2B5EF4-FFF2-40B4-BE49-F238E27FC236}">
                <a16:creationId xmlns:a16="http://schemas.microsoft.com/office/drawing/2014/main" id="{5BBFE43A-1EB2-FA49-F728-25DD0D35FEBC}"/>
              </a:ext>
            </a:extLst>
          </p:cNvPr>
          <p:cNvSpPr>
            <a:spLocks noGrp="1"/>
          </p:cNvSpPr>
          <p:nvPr>
            <p:ph type="sldNum" sz="quarter" idx="5"/>
          </p:nvPr>
        </p:nvSpPr>
        <p:spPr>
          <a:xfrm>
            <a:off x="3970338" y="8829675"/>
            <a:ext cx="3038475" cy="466725"/>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pPr>
              <a:defRPr/>
            </a:pPr>
            <a:fld id="{56F17ED5-7261-684F-8003-A3B1F1BB6DA2}"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C24CA-9D8A-D5AC-9E35-9758A581E68B}"/>
            </a:ext>
          </a:extLst>
        </p:cNvPr>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CEEBAAA6-A4AF-4514-FC73-DCE30291DB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504C1DE9-0F30-F52E-CE2F-C0BC2552F7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E" altLang="en-US" dirty="0"/>
          </a:p>
        </p:txBody>
      </p:sp>
      <p:sp>
        <p:nvSpPr>
          <p:cNvPr id="6148" name="Slide Number Placeholder 3">
            <a:extLst>
              <a:ext uri="{FF2B5EF4-FFF2-40B4-BE49-F238E27FC236}">
                <a16:creationId xmlns:a16="http://schemas.microsoft.com/office/drawing/2014/main" id="{F19ADE5D-9773-88F1-3B80-548B7B2E97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5650" indent="-290513">
              <a:defRPr>
                <a:solidFill>
                  <a:schemeClr val="tx1"/>
                </a:solidFill>
                <a:latin typeface="Arial" panose="020B0604020202020204" pitchFamily="34" charset="0"/>
                <a:cs typeface="Arial" panose="020B0604020202020204" pitchFamily="34" charset="0"/>
              </a:defRPr>
            </a:lvl2pPr>
            <a:lvl3pPr marL="1163638" indent="-231775">
              <a:defRPr>
                <a:solidFill>
                  <a:schemeClr val="tx1"/>
                </a:solidFill>
                <a:latin typeface="Arial" panose="020B0604020202020204" pitchFamily="34" charset="0"/>
                <a:cs typeface="Arial" panose="020B0604020202020204" pitchFamily="34" charset="0"/>
              </a:defRPr>
            </a:lvl3pPr>
            <a:lvl4pPr marL="1630363" indent="-231775">
              <a:defRPr>
                <a:solidFill>
                  <a:schemeClr val="tx1"/>
                </a:solidFill>
                <a:latin typeface="Arial" panose="020B0604020202020204" pitchFamily="34" charset="0"/>
                <a:cs typeface="Arial" panose="020B0604020202020204" pitchFamily="34" charset="0"/>
              </a:defRPr>
            </a:lvl4pPr>
            <a:lvl5pPr marL="2095500" indent="-231775">
              <a:defRPr>
                <a:solidFill>
                  <a:schemeClr val="tx1"/>
                </a:solidFill>
                <a:latin typeface="Arial" panose="020B0604020202020204" pitchFamily="34" charset="0"/>
                <a:cs typeface="Arial" panose="020B0604020202020204" pitchFamily="34" charset="0"/>
              </a:defRPr>
            </a:lvl5pPr>
            <a:lvl6pPr marL="25527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99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71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43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E76C2FD-7FD2-6A4A-9D71-BD56D75EFFD8}" type="slidenum">
              <a:rPr lang="en-US" altLang="en-US" smtClean="0"/>
              <a:pPr/>
              <a:t>1</a:t>
            </a:fld>
            <a:endParaRPr lang="en-US" altLang="en-US" dirty="0"/>
          </a:p>
        </p:txBody>
      </p:sp>
    </p:spTree>
    <p:extLst>
      <p:ext uri="{BB962C8B-B14F-4D97-AF65-F5344CB8AC3E}">
        <p14:creationId xmlns:p14="http://schemas.microsoft.com/office/powerpoint/2010/main" val="866453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5FAA76B9-1C6E-47A3-51F8-CF476452D5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FD894C2B-5D24-21A6-B068-1143504C3D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E" altLang="en-US" dirty="0"/>
          </a:p>
        </p:txBody>
      </p:sp>
      <p:sp>
        <p:nvSpPr>
          <p:cNvPr id="46084" name="Slide Number Placeholder 3">
            <a:extLst>
              <a:ext uri="{FF2B5EF4-FFF2-40B4-BE49-F238E27FC236}">
                <a16:creationId xmlns:a16="http://schemas.microsoft.com/office/drawing/2014/main" id="{F5B21519-9D80-BAFF-5C7A-FA38B2BDB9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5650" indent="-290513">
              <a:defRPr>
                <a:solidFill>
                  <a:schemeClr val="tx1"/>
                </a:solidFill>
                <a:latin typeface="Arial" panose="020B0604020202020204" pitchFamily="34" charset="0"/>
                <a:cs typeface="Arial" panose="020B0604020202020204" pitchFamily="34" charset="0"/>
              </a:defRPr>
            </a:lvl2pPr>
            <a:lvl3pPr marL="1163638" indent="-231775">
              <a:defRPr>
                <a:solidFill>
                  <a:schemeClr val="tx1"/>
                </a:solidFill>
                <a:latin typeface="Arial" panose="020B0604020202020204" pitchFamily="34" charset="0"/>
                <a:cs typeface="Arial" panose="020B0604020202020204" pitchFamily="34" charset="0"/>
              </a:defRPr>
            </a:lvl3pPr>
            <a:lvl4pPr marL="1630363" indent="-231775">
              <a:defRPr>
                <a:solidFill>
                  <a:schemeClr val="tx1"/>
                </a:solidFill>
                <a:latin typeface="Arial" panose="020B0604020202020204" pitchFamily="34" charset="0"/>
                <a:cs typeface="Arial" panose="020B0604020202020204" pitchFamily="34" charset="0"/>
              </a:defRPr>
            </a:lvl4pPr>
            <a:lvl5pPr marL="2095500" indent="-231775">
              <a:defRPr>
                <a:solidFill>
                  <a:schemeClr val="tx1"/>
                </a:solidFill>
                <a:latin typeface="Arial" panose="020B0604020202020204" pitchFamily="34" charset="0"/>
                <a:cs typeface="Arial" panose="020B0604020202020204" pitchFamily="34" charset="0"/>
              </a:defRPr>
            </a:lvl5pPr>
            <a:lvl6pPr marL="25527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99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71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4300" indent="-2317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63D0987-A115-B64B-8F42-56DBEFDF7404}" type="slidenum">
              <a:rPr lang="en-US" altLang="en-US" smtClean="0"/>
              <a:pPr/>
              <a:t>17</a:t>
            </a:fld>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cid:C2664F4F-A646-44BF-B2C3-3826885728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Line 7">
            <a:extLst>
              <a:ext uri="{FF2B5EF4-FFF2-40B4-BE49-F238E27FC236}">
                <a16:creationId xmlns:a16="http://schemas.microsoft.com/office/drawing/2014/main" id="{BAEAAB42-652C-1787-9731-FD419030FAE6}"/>
              </a:ext>
            </a:extLst>
          </p:cNvPr>
          <p:cNvSpPr>
            <a:spLocks noChangeShapeType="1"/>
          </p:cNvSpPr>
          <p:nvPr/>
        </p:nvSpPr>
        <p:spPr bwMode="auto">
          <a:xfrm>
            <a:off x="1905000" y="1219200"/>
            <a:ext cx="0" cy="2057400"/>
          </a:xfrm>
          <a:prstGeom prst="line">
            <a:avLst/>
          </a:prstGeom>
          <a:noFill/>
          <a:ln w="34925">
            <a:solidFill>
              <a:schemeClr val="tx2"/>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Oval 8">
            <a:extLst>
              <a:ext uri="{FF2B5EF4-FFF2-40B4-BE49-F238E27FC236}">
                <a16:creationId xmlns:a16="http://schemas.microsoft.com/office/drawing/2014/main" id="{1FE46CE9-9E56-9E34-18F0-BFF498FC2025}"/>
              </a:ext>
            </a:extLst>
          </p:cNvPr>
          <p:cNvSpPr>
            <a:spLocks noChangeArrowheads="1"/>
          </p:cNvSpPr>
          <p:nvPr/>
        </p:nvSpPr>
        <p:spPr bwMode="auto">
          <a:xfrm>
            <a:off x="163513" y="2103438"/>
            <a:ext cx="347662" cy="347662"/>
          </a:xfrm>
          <a:prstGeom prst="ellipse">
            <a:avLst/>
          </a:prstGeom>
          <a:solidFill>
            <a:srgbClr val="C00000"/>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dirty="0">
              <a:solidFill>
                <a:srgbClr val="C00000"/>
              </a:solidFill>
              <a:latin typeface="Times New Roman" pitchFamily="18" charset="0"/>
            </a:endParaRPr>
          </a:p>
        </p:txBody>
      </p:sp>
      <p:sp>
        <p:nvSpPr>
          <p:cNvPr id="4" name="Oval 9">
            <a:extLst>
              <a:ext uri="{FF2B5EF4-FFF2-40B4-BE49-F238E27FC236}">
                <a16:creationId xmlns:a16="http://schemas.microsoft.com/office/drawing/2014/main" id="{AA93E766-3019-345A-7A3F-4356BC033911}"/>
              </a:ext>
            </a:extLst>
          </p:cNvPr>
          <p:cNvSpPr>
            <a:spLocks noChangeArrowheads="1"/>
          </p:cNvSpPr>
          <p:nvPr/>
        </p:nvSpPr>
        <p:spPr bwMode="auto">
          <a:xfrm>
            <a:off x="739775" y="2105025"/>
            <a:ext cx="349250" cy="347663"/>
          </a:xfrm>
          <a:prstGeom prst="ellipse">
            <a:avLst/>
          </a:prstGeom>
          <a:solidFill>
            <a:srgbClr val="C00000">
              <a:alpha val="50000"/>
            </a:srgbClr>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dirty="0">
              <a:latin typeface="Times New Roman" pitchFamily="18" charset="0"/>
            </a:endParaRPr>
          </a:p>
        </p:txBody>
      </p:sp>
      <p:sp>
        <p:nvSpPr>
          <p:cNvPr id="5" name="Oval 10">
            <a:extLst>
              <a:ext uri="{FF2B5EF4-FFF2-40B4-BE49-F238E27FC236}">
                <a16:creationId xmlns:a16="http://schemas.microsoft.com/office/drawing/2014/main" id="{62AEE75C-479B-A8CA-5AD7-25F1B0FFA6BC}"/>
              </a:ext>
            </a:extLst>
          </p:cNvPr>
          <p:cNvSpPr>
            <a:spLocks noChangeArrowheads="1"/>
          </p:cNvSpPr>
          <p:nvPr/>
        </p:nvSpPr>
        <p:spPr bwMode="auto">
          <a:xfrm>
            <a:off x="1317625" y="2105025"/>
            <a:ext cx="347663" cy="347663"/>
          </a:xfrm>
          <a:prstGeom prst="ellipse">
            <a:avLst/>
          </a:prstGeom>
          <a:solidFill>
            <a:schemeClr val="accent2"/>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dirty="0">
              <a:latin typeface="Times New Roman" pitchFamily="18" charset="0"/>
            </a:endParaRPr>
          </a:p>
        </p:txBody>
      </p:sp>
      <p:sp>
        <p:nvSpPr>
          <p:cNvPr id="82946"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8294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6" name="Rectangle 4">
            <a:extLst>
              <a:ext uri="{FF2B5EF4-FFF2-40B4-BE49-F238E27FC236}">
                <a16:creationId xmlns:a16="http://schemas.microsoft.com/office/drawing/2014/main" id="{D57ECBD1-F938-65A2-76F4-58BE773C6FA0}"/>
              </a:ext>
            </a:extLst>
          </p:cNvPr>
          <p:cNvSpPr>
            <a:spLocks noGrp="1" noChangeArrowheads="1"/>
          </p:cNvSpPr>
          <p:nvPr>
            <p:ph type="dt" sz="half" idx="10"/>
          </p:nvPr>
        </p:nvSpPr>
        <p:spPr>
          <a:xfrm>
            <a:off x="7086600" y="6248400"/>
            <a:ext cx="1524000" cy="457200"/>
          </a:xfrm>
        </p:spPr>
        <p:txBody>
          <a:bodyPr/>
          <a:lstStyle>
            <a:lvl1pPr>
              <a:defRPr/>
            </a:lvl1pPr>
          </a:lstStyle>
          <a:p>
            <a:pPr>
              <a:defRPr/>
            </a:pPr>
            <a:endParaRPr lang="en-US" dirty="0"/>
          </a:p>
        </p:txBody>
      </p:sp>
      <p:sp>
        <p:nvSpPr>
          <p:cNvPr id="7" name="Rectangle 5">
            <a:extLst>
              <a:ext uri="{FF2B5EF4-FFF2-40B4-BE49-F238E27FC236}">
                <a16:creationId xmlns:a16="http://schemas.microsoft.com/office/drawing/2014/main" id="{3CDA14BB-10A2-85DD-5986-D7796E5499A1}"/>
              </a:ext>
            </a:extLst>
          </p:cNvPr>
          <p:cNvSpPr>
            <a:spLocks noGrp="1" noChangeArrowheads="1"/>
          </p:cNvSpPr>
          <p:nvPr>
            <p:ph type="ftr" sz="quarter" idx="11"/>
          </p:nvPr>
        </p:nvSpPr>
        <p:spPr>
          <a:xfrm>
            <a:off x="3810000" y="6248400"/>
            <a:ext cx="2895600" cy="457200"/>
          </a:xfrm>
        </p:spPr>
        <p:txBody>
          <a:bodyPr/>
          <a:lstStyle>
            <a:lvl1pPr>
              <a:defRPr/>
            </a:lvl1pPr>
          </a:lstStyle>
          <a:p>
            <a:pPr>
              <a:defRPr/>
            </a:pPr>
            <a:endParaRPr lang="en-US" dirty="0"/>
          </a:p>
        </p:txBody>
      </p:sp>
      <p:sp>
        <p:nvSpPr>
          <p:cNvPr id="8" name="Rectangle 6">
            <a:extLst>
              <a:ext uri="{FF2B5EF4-FFF2-40B4-BE49-F238E27FC236}">
                <a16:creationId xmlns:a16="http://schemas.microsoft.com/office/drawing/2014/main" id="{22DE3138-05B7-B826-BAB8-B6D9D47E6145}"/>
              </a:ext>
            </a:extLst>
          </p:cNvPr>
          <p:cNvSpPr>
            <a:spLocks noGrp="1" noChangeArrowheads="1"/>
          </p:cNvSpPr>
          <p:nvPr>
            <p:ph type="sldNum" sz="quarter" idx="12"/>
          </p:nvPr>
        </p:nvSpPr>
        <p:spPr>
          <a:xfrm>
            <a:off x="2209800" y="6248400"/>
            <a:ext cx="1219200" cy="457200"/>
          </a:xfrm>
        </p:spPr>
        <p:txBody>
          <a:bodyPr/>
          <a:lstStyle>
            <a:lvl1pPr>
              <a:defRPr/>
            </a:lvl1pPr>
          </a:lstStyle>
          <a:p>
            <a:pPr>
              <a:defRPr/>
            </a:pPr>
            <a:fld id="{BDC09C3B-6111-EF4A-B649-23F6CFBED049}" type="slidenum">
              <a:rPr lang="en-US" altLang="en-US"/>
              <a:pPr>
                <a:defRPr/>
              </a:pPr>
              <a:t>‹#›</a:t>
            </a:fld>
            <a:endParaRPr lang="en-US" altLang="en-US" dirty="0"/>
          </a:p>
        </p:txBody>
      </p:sp>
      <p:pic>
        <p:nvPicPr>
          <p:cNvPr id="9" name="Picture 6">
            <a:extLst>
              <a:ext uri="{FF2B5EF4-FFF2-40B4-BE49-F238E27FC236}">
                <a16:creationId xmlns:a16="http://schemas.microsoft.com/office/drawing/2014/main" id="{762CB9AB-A1AB-1E0F-2349-9F1BC686BCFE}"/>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7668344" y="186679"/>
            <a:ext cx="1065510" cy="760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2363538"/>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a:extLst>
              <a:ext uri="{FF2B5EF4-FFF2-40B4-BE49-F238E27FC236}">
                <a16:creationId xmlns:a16="http://schemas.microsoft.com/office/drawing/2014/main" id="{E724A9E4-75F1-F251-D4C9-146B2579F615}"/>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a:extLst>
              <a:ext uri="{FF2B5EF4-FFF2-40B4-BE49-F238E27FC236}">
                <a16:creationId xmlns:a16="http://schemas.microsoft.com/office/drawing/2014/main" id="{BB04D185-A81D-A4E2-F40A-6609DC42DE09}"/>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a:extLst>
              <a:ext uri="{FF2B5EF4-FFF2-40B4-BE49-F238E27FC236}">
                <a16:creationId xmlns:a16="http://schemas.microsoft.com/office/drawing/2014/main" id="{EAB7A6C2-FC7A-B258-712E-60FDFDF1FA14}"/>
              </a:ext>
            </a:extLst>
          </p:cNvPr>
          <p:cNvSpPr>
            <a:spLocks noGrp="1" noChangeArrowheads="1"/>
          </p:cNvSpPr>
          <p:nvPr>
            <p:ph type="sldNum" sz="quarter" idx="12"/>
          </p:nvPr>
        </p:nvSpPr>
        <p:spPr>
          <a:ln/>
        </p:spPr>
        <p:txBody>
          <a:bodyPr/>
          <a:lstStyle>
            <a:lvl1pPr>
              <a:defRPr/>
            </a:lvl1pPr>
          </a:lstStyle>
          <a:p>
            <a:pPr>
              <a:defRPr/>
            </a:pPr>
            <a:fld id="{BCFA994C-FA05-DE4E-A913-C93279DD9D7A}" type="slidenum">
              <a:rPr lang="en-US" altLang="en-US"/>
              <a:pPr>
                <a:defRPr/>
              </a:pPr>
              <a:t>‹#›</a:t>
            </a:fld>
            <a:endParaRPr lang="en-US" altLang="en-US" dirty="0"/>
          </a:p>
        </p:txBody>
      </p:sp>
    </p:spTree>
    <p:extLst>
      <p:ext uri="{BB962C8B-B14F-4D97-AF65-F5344CB8AC3E}">
        <p14:creationId xmlns:p14="http://schemas.microsoft.com/office/powerpoint/2010/main" val="2835538781"/>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a:extLst>
              <a:ext uri="{FF2B5EF4-FFF2-40B4-BE49-F238E27FC236}">
                <a16:creationId xmlns:a16="http://schemas.microsoft.com/office/drawing/2014/main" id="{3A0955D2-888E-232F-CEAE-A330D6220070}"/>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a:extLst>
              <a:ext uri="{FF2B5EF4-FFF2-40B4-BE49-F238E27FC236}">
                <a16:creationId xmlns:a16="http://schemas.microsoft.com/office/drawing/2014/main" id="{9B317881-CE1C-4C50-A816-C9A20E9DE64D}"/>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a:extLst>
              <a:ext uri="{FF2B5EF4-FFF2-40B4-BE49-F238E27FC236}">
                <a16:creationId xmlns:a16="http://schemas.microsoft.com/office/drawing/2014/main" id="{10F123BE-DD1D-256F-2913-2FA5D754C4A0}"/>
              </a:ext>
            </a:extLst>
          </p:cNvPr>
          <p:cNvSpPr>
            <a:spLocks noGrp="1" noChangeArrowheads="1"/>
          </p:cNvSpPr>
          <p:nvPr>
            <p:ph type="sldNum" sz="quarter" idx="12"/>
          </p:nvPr>
        </p:nvSpPr>
        <p:spPr>
          <a:ln/>
        </p:spPr>
        <p:txBody>
          <a:bodyPr/>
          <a:lstStyle>
            <a:lvl1pPr>
              <a:defRPr/>
            </a:lvl1pPr>
          </a:lstStyle>
          <a:p>
            <a:pPr>
              <a:defRPr/>
            </a:pPr>
            <a:fld id="{8958AEAD-605A-324B-BD57-BE863506DF25}" type="slidenum">
              <a:rPr lang="en-US" altLang="en-US"/>
              <a:pPr>
                <a:defRPr/>
              </a:pPr>
              <a:t>‹#›</a:t>
            </a:fld>
            <a:endParaRPr lang="en-US" altLang="en-US" dirty="0"/>
          </a:p>
        </p:txBody>
      </p:sp>
    </p:spTree>
    <p:extLst>
      <p:ext uri="{BB962C8B-B14F-4D97-AF65-F5344CB8AC3E}">
        <p14:creationId xmlns:p14="http://schemas.microsoft.com/office/powerpoint/2010/main" val="900347236"/>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endParaRPr lang="en-IE" dirty="0"/>
          </a:p>
        </p:txBody>
      </p:sp>
      <p:sp>
        <p:nvSpPr>
          <p:cNvPr id="3" name="Content Placeholder 2"/>
          <p:cNvSpPr>
            <a:spLocks noGrp="1"/>
          </p:cNvSpPr>
          <p:nvPr>
            <p:ph idx="1"/>
          </p:nvPr>
        </p:nvSpPr>
        <p:spPr>
          <a:xfrm>
            <a:off x="1524000" y="1905000"/>
            <a:ext cx="7368480" cy="4692352"/>
          </a:xfrm>
        </p:spPr>
        <p:txBody>
          <a:bodyPr/>
          <a:lstStyle>
            <a:lvl1pPr marL="342900" indent="-342900">
              <a:buFont typeface="Wingdings" panose="05000000000000000000" pitchFamily="2" charset="2"/>
              <a:buChar char="§"/>
              <a:defRPr/>
            </a:lvl1pPr>
            <a:lvl2pPr marL="742950" indent="-285750">
              <a:buFont typeface="Arial" panose="020B0604020202020204" pitchFamily="34" charset="0"/>
              <a:buChar char="•"/>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Tree>
    <p:extLst>
      <p:ext uri="{BB962C8B-B14F-4D97-AF65-F5344CB8AC3E}">
        <p14:creationId xmlns:p14="http://schemas.microsoft.com/office/powerpoint/2010/main" val="131420622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16E5FCE-9401-84EB-4EB7-D6BE3B339FAC}"/>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a:extLst>
              <a:ext uri="{FF2B5EF4-FFF2-40B4-BE49-F238E27FC236}">
                <a16:creationId xmlns:a16="http://schemas.microsoft.com/office/drawing/2014/main" id="{B5552D1B-A670-988A-14B9-5A1BA2662FD4}"/>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a:extLst>
              <a:ext uri="{FF2B5EF4-FFF2-40B4-BE49-F238E27FC236}">
                <a16:creationId xmlns:a16="http://schemas.microsoft.com/office/drawing/2014/main" id="{3143275F-8981-07FF-9438-3DC3C1CADB8D}"/>
              </a:ext>
            </a:extLst>
          </p:cNvPr>
          <p:cNvSpPr>
            <a:spLocks noGrp="1" noChangeArrowheads="1"/>
          </p:cNvSpPr>
          <p:nvPr>
            <p:ph type="sldNum" sz="quarter" idx="12"/>
          </p:nvPr>
        </p:nvSpPr>
        <p:spPr>
          <a:ln/>
        </p:spPr>
        <p:txBody>
          <a:bodyPr/>
          <a:lstStyle>
            <a:lvl1pPr>
              <a:defRPr/>
            </a:lvl1pPr>
          </a:lstStyle>
          <a:p>
            <a:pPr>
              <a:defRPr/>
            </a:pPr>
            <a:fld id="{7C6F9C4A-74E9-5D4C-BD35-DCD493A33DF8}" type="slidenum">
              <a:rPr lang="en-US" altLang="en-US"/>
              <a:pPr>
                <a:defRPr/>
              </a:pPr>
              <a:t>‹#›</a:t>
            </a:fld>
            <a:endParaRPr lang="en-US" altLang="en-US" dirty="0"/>
          </a:p>
        </p:txBody>
      </p:sp>
    </p:spTree>
    <p:extLst>
      <p:ext uri="{BB962C8B-B14F-4D97-AF65-F5344CB8AC3E}">
        <p14:creationId xmlns:p14="http://schemas.microsoft.com/office/powerpoint/2010/main" val="2245608884"/>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Rectangle 4">
            <a:extLst>
              <a:ext uri="{FF2B5EF4-FFF2-40B4-BE49-F238E27FC236}">
                <a16:creationId xmlns:a16="http://schemas.microsoft.com/office/drawing/2014/main" id="{3FCAC874-4C65-CE31-E79D-8C29F0395F83}"/>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3270AC3E-2D00-676E-5D90-965B66E16DCB}"/>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a:extLst>
              <a:ext uri="{FF2B5EF4-FFF2-40B4-BE49-F238E27FC236}">
                <a16:creationId xmlns:a16="http://schemas.microsoft.com/office/drawing/2014/main" id="{501CF092-CD4F-9615-6D95-8BD2D3E864F7}"/>
              </a:ext>
            </a:extLst>
          </p:cNvPr>
          <p:cNvSpPr>
            <a:spLocks noGrp="1" noChangeArrowheads="1"/>
          </p:cNvSpPr>
          <p:nvPr>
            <p:ph type="sldNum" sz="quarter" idx="12"/>
          </p:nvPr>
        </p:nvSpPr>
        <p:spPr>
          <a:ln/>
        </p:spPr>
        <p:txBody>
          <a:bodyPr/>
          <a:lstStyle>
            <a:lvl1pPr>
              <a:defRPr/>
            </a:lvl1pPr>
          </a:lstStyle>
          <a:p>
            <a:pPr>
              <a:defRPr/>
            </a:pPr>
            <a:fld id="{9B6222CB-896B-B644-872B-CD46CB550144}" type="slidenum">
              <a:rPr lang="en-US" altLang="en-US"/>
              <a:pPr>
                <a:defRPr/>
              </a:pPr>
              <a:t>‹#›</a:t>
            </a:fld>
            <a:endParaRPr lang="en-US" altLang="en-US" dirty="0"/>
          </a:p>
        </p:txBody>
      </p:sp>
    </p:spTree>
    <p:extLst>
      <p:ext uri="{BB962C8B-B14F-4D97-AF65-F5344CB8AC3E}">
        <p14:creationId xmlns:p14="http://schemas.microsoft.com/office/powerpoint/2010/main" val="261933868"/>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Rectangle 4">
            <a:extLst>
              <a:ext uri="{FF2B5EF4-FFF2-40B4-BE49-F238E27FC236}">
                <a16:creationId xmlns:a16="http://schemas.microsoft.com/office/drawing/2014/main" id="{094000FF-7DF9-2A98-1D6E-8FA9C98D4A07}"/>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a:extLst>
              <a:ext uri="{FF2B5EF4-FFF2-40B4-BE49-F238E27FC236}">
                <a16:creationId xmlns:a16="http://schemas.microsoft.com/office/drawing/2014/main" id="{FD4EE48D-39E2-DDB3-27CE-F940669456BB}"/>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a:extLst>
              <a:ext uri="{FF2B5EF4-FFF2-40B4-BE49-F238E27FC236}">
                <a16:creationId xmlns:a16="http://schemas.microsoft.com/office/drawing/2014/main" id="{7A133CEE-B394-5544-45C6-8125230F9AA2}"/>
              </a:ext>
            </a:extLst>
          </p:cNvPr>
          <p:cNvSpPr>
            <a:spLocks noGrp="1" noChangeArrowheads="1"/>
          </p:cNvSpPr>
          <p:nvPr>
            <p:ph type="sldNum" sz="quarter" idx="12"/>
          </p:nvPr>
        </p:nvSpPr>
        <p:spPr>
          <a:ln/>
        </p:spPr>
        <p:txBody>
          <a:bodyPr/>
          <a:lstStyle>
            <a:lvl1pPr>
              <a:defRPr/>
            </a:lvl1pPr>
          </a:lstStyle>
          <a:p>
            <a:pPr>
              <a:defRPr/>
            </a:pPr>
            <a:fld id="{79DA5F94-38D1-5C49-8806-46B1AE5324C1}" type="slidenum">
              <a:rPr lang="en-US" altLang="en-US"/>
              <a:pPr>
                <a:defRPr/>
              </a:pPr>
              <a:t>‹#›</a:t>
            </a:fld>
            <a:endParaRPr lang="en-US" altLang="en-US" dirty="0"/>
          </a:p>
        </p:txBody>
      </p:sp>
    </p:spTree>
    <p:extLst>
      <p:ext uri="{BB962C8B-B14F-4D97-AF65-F5344CB8AC3E}">
        <p14:creationId xmlns:p14="http://schemas.microsoft.com/office/powerpoint/2010/main" val="2094363903"/>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Rectangle 4">
            <a:extLst>
              <a:ext uri="{FF2B5EF4-FFF2-40B4-BE49-F238E27FC236}">
                <a16:creationId xmlns:a16="http://schemas.microsoft.com/office/drawing/2014/main" id="{7344F392-E194-CCF8-F27B-6D270AAC21C5}"/>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a:extLst>
              <a:ext uri="{FF2B5EF4-FFF2-40B4-BE49-F238E27FC236}">
                <a16:creationId xmlns:a16="http://schemas.microsoft.com/office/drawing/2014/main" id="{E2D7A82A-5DF1-4C8E-DBD4-38E8AC56039D}"/>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a:extLst>
              <a:ext uri="{FF2B5EF4-FFF2-40B4-BE49-F238E27FC236}">
                <a16:creationId xmlns:a16="http://schemas.microsoft.com/office/drawing/2014/main" id="{DD9FD411-10DA-7EB7-5B29-F9915D0E4243}"/>
              </a:ext>
            </a:extLst>
          </p:cNvPr>
          <p:cNvSpPr>
            <a:spLocks noGrp="1" noChangeArrowheads="1"/>
          </p:cNvSpPr>
          <p:nvPr>
            <p:ph type="sldNum" sz="quarter" idx="12"/>
          </p:nvPr>
        </p:nvSpPr>
        <p:spPr>
          <a:ln/>
        </p:spPr>
        <p:txBody>
          <a:bodyPr/>
          <a:lstStyle>
            <a:lvl1pPr>
              <a:defRPr/>
            </a:lvl1pPr>
          </a:lstStyle>
          <a:p>
            <a:pPr>
              <a:defRPr/>
            </a:pPr>
            <a:fld id="{D0D23A85-21B0-5E4E-9C33-22D3B1FA6724}" type="slidenum">
              <a:rPr lang="en-US" altLang="en-US"/>
              <a:pPr>
                <a:defRPr/>
              </a:pPr>
              <a:t>‹#›</a:t>
            </a:fld>
            <a:endParaRPr lang="en-US" altLang="en-US" dirty="0"/>
          </a:p>
        </p:txBody>
      </p:sp>
    </p:spTree>
    <p:extLst>
      <p:ext uri="{BB962C8B-B14F-4D97-AF65-F5344CB8AC3E}">
        <p14:creationId xmlns:p14="http://schemas.microsoft.com/office/powerpoint/2010/main" val="292125980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C70F53E-D204-3CFF-91E9-F05F707403F3}"/>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a:extLst>
              <a:ext uri="{FF2B5EF4-FFF2-40B4-BE49-F238E27FC236}">
                <a16:creationId xmlns:a16="http://schemas.microsoft.com/office/drawing/2014/main" id="{0A1CAEA1-7B73-CEFF-FE42-101786002767}"/>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a:extLst>
              <a:ext uri="{FF2B5EF4-FFF2-40B4-BE49-F238E27FC236}">
                <a16:creationId xmlns:a16="http://schemas.microsoft.com/office/drawing/2014/main" id="{6AA83D57-8E0B-ABA0-7865-4E1247CFAB2B}"/>
              </a:ext>
            </a:extLst>
          </p:cNvPr>
          <p:cNvSpPr>
            <a:spLocks noGrp="1" noChangeArrowheads="1"/>
          </p:cNvSpPr>
          <p:nvPr>
            <p:ph type="sldNum" sz="quarter" idx="12"/>
          </p:nvPr>
        </p:nvSpPr>
        <p:spPr>
          <a:ln/>
        </p:spPr>
        <p:txBody>
          <a:bodyPr/>
          <a:lstStyle>
            <a:lvl1pPr>
              <a:defRPr/>
            </a:lvl1pPr>
          </a:lstStyle>
          <a:p>
            <a:pPr>
              <a:defRPr/>
            </a:pPr>
            <a:fld id="{99E7C15B-D798-3E49-9052-716EEE0E3D30}" type="slidenum">
              <a:rPr lang="en-US" altLang="en-US"/>
              <a:pPr>
                <a:defRPr/>
              </a:pPr>
              <a:t>‹#›</a:t>
            </a:fld>
            <a:endParaRPr lang="en-US" altLang="en-US" dirty="0"/>
          </a:p>
        </p:txBody>
      </p:sp>
    </p:spTree>
    <p:extLst>
      <p:ext uri="{BB962C8B-B14F-4D97-AF65-F5344CB8AC3E}">
        <p14:creationId xmlns:p14="http://schemas.microsoft.com/office/powerpoint/2010/main" val="424463237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3713360-2D5F-6365-A80B-F14398305CD5}"/>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4D2B387F-44B0-7D67-BAA2-F48E14B5BB6F}"/>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a:extLst>
              <a:ext uri="{FF2B5EF4-FFF2-40B4-BE49-F238E27FC236}">
                <a16:creationId xmlns:a16="http://schemas.microsoft.com/office/drawing/2014/main" id="{A3ACFE0B-7F57-9758-FBD6-20209046334D}"/>
              </a:ext>
            </a:extLst>
          </p:cNvPr>
          <p:cNvSpPr>
            <a:spLocks noGrp="1" noChangeArrowheads="1"/>
          </p:cNvSpPr>
          <p:nvPr>
            <p:ph type="sldNum" sz="quarter" idx="12"/>
          </p:nvPr>
        </p:nvSpPr>
        <p:spPr>
          <a:ln/>
        </p:spPr>
        <p:txBody>
          <a:bodyPr/>
          <a:lstStyle>
            <a:lvl1pPr>
              <a:defRPr/>
            </a:lvl1pPr>
          </a:lstStyle>
          <a:p>
            <a:pPr>
              <a:defRPr/>
            </a:pPr>
            <a:fld id="{CD56A47D-A2C2-7541-9F18-4BCC29172D56}" type="slidenum">
              <a:rPr lang="en-US" altLang="en-US"/>
              <a:pPr>
                <a:defRPr/>
              </a:pPr>
              <a:t>‹#›</a:t>
            </a:fld>
            <a:endParaRPr lang="en-US" altLang="en-US" dirty="0"/>
          </a:p>
        </p:txBody>
      </p:sp>
    </p:spTree>
    <p:extLst>
      <p:ext uri="{BB962C8B-B14F-4D97-AF65-F5344CB8AC3E}">
        <p14:creationId xmlns:p14="http://schemas.microsoft.com/office/powerpoint/2010/main" val="372452804"/>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5F479BE-4705-A51B-EFFD-BFD51D5D5D81}"/>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8D5EE6EB-3044-D25A-AF92-E0D3EA798A21}"/>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a:extLst>
              <a:ext uri="{FF2B5EF4-FFF2-40B4-BE49-F238E27FC236}">
                <a16:creationId xmlns:a16="http://schemas.microsoft.com/office/drawing/2014/main" id="{842F508A-ED4B-633B-9698-E79C5B11C832}"/>
              </a:ext>
            </a:extLst>
          </p:cNvPr>
          <p:cNvSpPr>
            <a:spLocks noGrp="1" noChangeArrowheads="1"/>
          </p:cNvSpPr>
          <p:nvPr>
            <p:ph type="sldNum" sz="quarter" idx="12"/>
          </p:nvPr>
        </p:nvSpPr>
        <p:spPr>
          <a:ln/>
        </p:spPr>
        <p:txBody>
          <a:bodyPr/>
          <a:lstStyle>
            <a:lvl1pPr>
              <a:defRPr/>
            </a:lvl1pPr>
          </a:lstStyle>
          <a:p>
            <a:pPr>
              <a:defRPr/>
            </a:pPr>
            <a:fld id="{7B6B4E90-9899-2244-A89C-1C2A10C79548}" type="slidenum">
              <a:rPr lang="en-US" altLang="en-US"/>
              <a:pPr>
                <a:defRPr/>
              </a:pPr>
              <a:t>‹#›</a:t>
            </a:fld>
            <a:endParaRPr lang="en-US" altLang="en-US" dirty="0"/>
          </a:p>
        </p:txBody>
      </p:sp>
    </p:spTree>
    <p:extLst>
      <p:ext uri="{BB962C8B-B14F-4D97-AF65-F5344CB8AC3E}">
        <p14:creationId xmlns:p14="http://schemas.microsoft.com/office/powerpoint/2010/main" val="976201349"/>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cid:C2664F4F-A646-44BF-B2C3-382688572840"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8C6A8C-922C-9F21-1839-865FA42FA73A}"/>
              </a:ext>
            </a:extLst>
          </p:cNvPr>
          <p:cNvSpPr>
            <a:spLocks noGrp="1" noChangeArrowheads="1"/>
          </p:cNvSpPr>
          <p:nvPr>
            <p:ph type="title"/>
          </p:nvPr>
        </p:nvSpPr>
        <p:spPr bwMode="auto">
          <a:xfrm>
            <a:off x="1524000" y="190500"/>
            <a:ext cx="7010400"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a:extLst>
              <a:ext uri="{FF2B5EF4-FFF2-40B4-BE49-F238E27FC236}">
                <a16:creationId xmlns:a16="http://schemas.microsoft.com/office/drawing/2014/main" id="{64CD1BBD-BA65-3BF1-B3CA-1E53371F61DF}"/>
              </a:ext>
            </a:extLst>
          </p:cNvPr>
          <p:cNvSpPr>
            <a:spLocks noGrp="1" noChangeArrowheads="1"/>
          </p:cNvSpPr>
          <p:nvPr>
            <p:ph type="body" idx="1"/>
          </p:nvPr>
        </p:nvSpPr>
        <p:spPr bwMode="auto">
          <a:xfrm>
            <a:off x="1524000" y="1905000"/>
            <a:ext cx="7010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81924" name="Rectangle 4">
            <a:extLst>
              <a:ext uri="{FF2B5EF4-FFF2-40B4-BE49-F238E27FC236}">
                <a16:creationId xmlns:a16="http://schemas.microsoft.com/office/drawing/2014/main" id="{4650804A-8015-2AEF-997A-3595FB1E6932}"/>
              </a:ext>
            </a:extLst>
          </p:cNvPr>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cs typeface="Arial" charset="0"/>
              </a:defRPr>
            </a:lvl1pPr>
          </a:lstStyle>
          <a:p>
            <a:pPr>
              <a:defRPr/>
            </a:pPr>
            <a:endParaRPr lang="en-US" dirty="0"/>
          </a:p>
        </p:txBody>
      </p:sp>
      <p:sp>
        <p:nvSpPr>
          <p:cNvPr id="81925" name="Rectangle 5">
            <a:extLst>
              <a:ext uri="{FF2B5EF4-FFF2-40B4-BE49-F238E27FC236}">
                <a16:creationId xmlns:a16="http://schemas.microsoft.com/office/drawing/2014/main" id="{25D8872B-134A-8A2D-FD78-1B47154BBCBC}"/>
              </a:ext>
            </a:extLst>
          </p:cNvPr>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cs typeface="Arial" charset="0"/>
              </a:defRPr>
            </a:lvl1pPr>
          </a:lstStyle>
          <a:p>
            <a:pPr>
              <a:defRPr/>
            </a:pPr>
            <a:endParaRPr lang="en-US" dirty="0"/>
          </a:p>
        </p:txBody>
      </p:sp>
      <p:sp>
        <p:nvSpPr>
          <p:cNvPr id="81926" name="Rectangle 6">
            <a:extLst>
              <a:ext uri="{FF2B5EF4-FFF2-40B4-BE49-F238E27FC236}">
                <a16:creationId xmlns:a16="http://schemas.microsoft.com/office/drawing/2014/main" id="{F5BDE2C3-9002-7A0E-8528-DC5F4F0E6653}"/>
              </a:ext>
            </a:extLst>
          </p:cNvPr>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fld id="{C05AE835-9F71-A04F-BD80-3B565DB69AFD}" type="slidenum">
              <a:rPr lang="en-US" altLang="en-US"/>
              <a:pPr>
                <a:defRPr/>
              </a:pPr>
              <a:t>‹#›</a:t>
            </a:fld>
            <a:endParaRPr lang="en-US" altLang="en-US" dirty="0"/>
          </a:p>
        </p:txBody>
      </p:sp>
      <p:sp>
        <p:nvSpPr>
          <p:cNvPr id="1031" name="Line 7">
            <a:extLst>
              <a:ext uri="{FF2B5EF4-FFF2-40B4-BE49-F238E27FC236}">
                <a16:creationId xmlns:a16="http://schemas.microsoft.com/office/drawing/2014/main" id="{67213DA3-8CF5-124F-B4B2-0B70218F6CFD}"/>
              </a:ext>
            </a:extLst>
          </p:cNvPr>
          <p:cNvSpPr>
            <a:spLocks noChangeShapeType="1"/>
          </p:cNvSpPr>
          <p:nvPr/>
        </p:nvSpPr>
        <p:spPr bwMode="auto">
          <a:xfrm flipV="1">
            <a:off x="1371600" y="304800"/>
            <a:ext cx="0" cy="1295400"/>
          </a:xfrm>
          <a:prstGeom prst="line">
            <a:avLst/>
          </a:prstGeom>
          <a:noFill/>
          <a:ln w="38100">
            <a:solidFill>
              <a:schemeClr val="accent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32" name="Oval 8">
            <a:extLst>
              <a:ext uri="{FF2B5EF4-FFF2-40B4-BE49-F238E27FC236}">
                <a16:creationId xmlns:a16="http://schemas.microsoft.com/office/drawing/2014/main" id="{471A5562-510F-4093-A6C3-5569F8A50278}"/>
              </a:ext>
            </a:extLst>
          </p:cNvPr>
          <p:cNvSpPr>
            <a:spLocks noChangeArrowheads="1"/>
          </p:cNvSpPr>
          <p:nvPr/>
        </p:nvSpPr>
        <p:spPr bwMode="auto">
          <a:xfrm>
            <a:off x="152400" y="838200"/>
            <a:ext cx="228600" cy="228600"/>
          </a:xfrm>
          <a:prstGeom prst="ellipse">
            <a:avLst/>
          </a:prstGeom>
          <a:solidFill>
            <a:srgbClr val="C00000"/>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dirty="0">
              <a:latin typeface="Times New Roman" pitchFamily="18" charset="0"/>
            </a:endParaRPr>
          </a:p>
        </p:txBody>
      </p:sp>
      <p:sp>
        <p:nvSpPr>
          <p:cNvPr id="1033" name="Oval 9">
            <a:extLst>
              <a:ext uri="{FF2B5EF4-FFF2-40B4-BE49-F238E27FC236}">
                <a16:creationId xmlns:a16="http://schemas.microsoft.com/office/drawing/2014/main" id="{10A14681-B8D2-5489-DCD5-DFE1EFAF5DDB}"/>
              </a:ext>
            </a:extLst>
          </p:cNvPr>
          <p:cNvSpPr>
            <a:spLocks noChangeArrowheads="1"/>
          </p:cNvSpPr>
          <p:nvPr/>
        </p:nvSpPr>
        <p:spPr bwMode="auto">
          <a:xfrm>
            <a:off x="539750" y="838200"/>
            <a:ext cx="228600" cy="228600"/>
          </a:xfrm>
          <a:prstGeom prst="ellipse">
            <a:avLst/>
          </a:prstGeom>
          <a:solidFill>
            <a:srgbClr val="C00000">
              <a:alpha val="59216"/>
            </a:srgbClr>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dirty="0">
              <a:latin typeface="Times New Roman" pitchFamily="18" charset="0"/>
            </a:endParaRPr>
          </a:p>
        </p:txBody>
      </p:sp>
      <p:sp>
        <p:nvSpPr>
          <p:cNvPr id="1034" name="Oval 10">
            <a:extLst>
              <a:ext uri="{FF2B5EF4-FFF2-40B4-BE49-F238E27FC236}">
                <a16:creationId xmlns:a16="http://schemas.microsoft.com/office/drawing/2014/main" id="{84E428DF-CDA4-5889-117C-1AE70C36DC73}"/>
              </a:ext>
            </a:extLst>
          </p:cNvPr>
          <p:cNvSpPr>
            <a:spLocks noChangeArrowheads="1"/>
          </p:cNvSpPr>
          <p:nvPr/>
        </p:nvSpPr>
        <p:spPr bwMode="auto">
          <a:xfrm>
            <a:off x="927100" y="838200"/>
            <a:ext cx="228600" cy="228600"/>
          </a:xfrm>
          <a:prstGeom prst="ellipse">
            <a:avLst/>
          </a:prstGeom>
          <a:solidFill>
            <a:schemeClr val="accent6"/>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dirty="0">
              <a:latin typeface="Times New Roman" pitchFamily="18" charset="0"/>
            </a:endParaRPr>
          </a:p>
        </p:txBody>
      </p:sp>
      <p:sp>
        <p:nvSpPr>
          <p:cNvPr id="3" name="Rectangle 2">
            <a:extLst>
              <a:ext uri="{FF2B5EF4-FFF2-40B4-BE49-F238E27FC236}">
                <a16:creationId xmlns:a16="http://schemas.microsoft.com/office/drawing/2014/main" id="{6B370F99-3061-01E5-6E82-B6030924D68F}"/>
              </a:ext>
            </a:extLst>
          </p:cNvPr>
          <p:cNvSpPr/>
          <p:nvPr userDrawn="1"/>
        </p:nvSpPr>
        <p:spPr>
          <a:xfrm>
            <a:off x="0" y="6667500"/>
            <a:ext cx="9144000" cy="217884"/>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6">
            <a:extLst>
              <a:ext uri="{FF2B5EF4-FFF2-40B4-BE49-F238E27FC236}">
                <a16:creationId xmlns:a16="http://schemas.microsoft.com/office/drawing/2014/main" id="{E5EEA41E-66EE-B02A-7EEC-4EBAC3C83CE6}"/>
              </a:ext>
            </a:extLst>
          </p:cNvPr>
          <p:cNvPicPr>
            <a:picLocks noChangeAspect="1" noChangeArrowheads="1"/>
          </p:cNvPicPr>
          <p:nvPr userDrawn="1"/>
        </p:nvPicPr>
        <p:blipFill>
          <a:blip r:embed="rId13" r:link="rId14">
            <a:extLst>
              <a:ext uri="{28A0092B-C50C-407E-A947-70E740481C1C}">
                <a14:useLocalDpi xmlns:a14="http://schemas.microsoft.com/office/drawing/2010/main" val="0"/>
              </a:ext>
            </a:extLst>
          </a:blip>
          <a:srcRect/>
          <a:stretch>
            <a:fillRect/>
          </a:stretch>
        </p:blipFill>
        <p:spPr bwMode="auto">
          <a:xfrm>
            <a:off x="7824338" y="6088077"/>
            <a:ext cx="1012162" cy="722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86" r:id="rId1"/>
    <p:sldLayoutId id="2147484487" r:id="rId2"/>
    <p:sldLayoutId id="2147484477" r:id="rId3"/>
    <p:sldLayoutId id="2147484478" r:id="rId4"/>
    <p:sldLayoutId id="2147484479" r:id="rId5"/>
    <p:sldLayoutId id="2147484480" r:id="rId6"/>
    <p:sldLayoutId id="2147484481" r:id="rId7"/>
    <p:sldLayoutId id="2147484482" r:id="rId8"/>
    <p:sldLayoutId id="2147484483" r:id="rId9"/>
    <p:sldLayoutId id="2147484484" r:id="rId10"/>
    <p:sldLayoutId id="2147484485" r:id="rId11"/>
  </p:sldLayoutIdLst>
  <p:transition>
    <p:wipe dir="r"/>
  </p:transition>
  <p:txStyles>
    <p:titleStyle>
      <a:lvl1pPr algn="l" rtl="0" eaLnBrk="0" fontAlgn="base" hangingPunct="0">
        <a:spcBef>
          <a:spcPct val="0"/>
        </a:spcBef>
        <a:spcAft>
          <a:spcPct val="0"/>
        </a:spcAft>
        <a:defRPr sz="4400" b="1">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cs typeface="Arial" charset="0"/>
        </a:defRPr>
      </a:lvl2pPr>
      <a:lvl3pPr algn="l" rtl="0" eaLnBrk="0" fontAlgn="base" hangingPunct="0">
        <a:spcBef>
          <a:spcPct val="0"/>
        </a:spcBef>
        <a:spcAft>
          <a:spcPct val="0"/>
        </a:spcAft>
        <a:defRPr sz="4200">
          <a:solidFill>
            <a:schemeClr val="tx2"/>
          </a:solidFill>
          <a:latin typeface="Arial" charset="0"/>
          <a:cs typeface="Arial" charset="0"/>
        </a:defRPr>
      </a:lvl3pPr>
      <a:lvl4pPr algn="l" rtl="0" eaLnBrk="0" fontAlgn="base" hangingPunct="0">
        <a:spcBef>
          <a:spcPct val="0"/>
        </a:spcBef>
        <a:spcAft>
          <a:spcPct val="0"/>
        </a:spcAft>
        <a:defRPr sz="4200">
          <a:solidFill>
            <a:schemeClr val="tx2"/>
          </a:solidFill>
          <a:latin typeface="Arial" charset="0"/>
          <a:cs typeface="Arial" charset="0"/>
        </a:defRPr>
      </a:lvl4pPr>
      <a:lvl5pPr algn="l" rtl="0" eaLnBrk="0" fontAlgn="base" hangingPunct="0">
        <a:spcBef>
          <a:spcPct val="0"/>
        </a:spcBef>
        <a:spcAft>
          <a:spcPct val="0"/>
        </a:spcAft>
        <a:defRPr sz="4200">
          <a:solidFill>
            <a:schemeClr val="tx2"/>
          </a:solidFill>
          <a:latin typeface="Arial" charset="0"/>
          <a:cs typeface="Arial" charset="0"/>
        </a:defRPr>
      </a:lvl5pPr>
      <a:lvl6pPr marL="457200" algn="l" rtl="0" fontAlgn="base">
        <a:spcBef>
          <a:spcPct val="0"/>
        </a:spcBef>
        <a:spcAft>
          <a:spcPct val="0"/>
        </a:spcAft>
        <a:defRPr sz="4200">
          <a:solidFill>
            <a:schemeClr val="tx2"/>
          </a:solidFill>
          <a:latin typeface="Arial" charset="0"/>
          <a:cs typeface="Arial" charset="0"/>
        </a:defRPr>
      </a:lvl6pPr>
      <a:lvl7pPr marL="914400" algn="l" rtl="0" fontAlgn="base">
        <a:spcBef>
          <a:spcPct val="0"/>
        </a:spcBef>
        <a:spcAft>
          <a:spcPct val="0"/>
        </a:spcAft>
        <a:defRPr sz="4200">
          <a:solidFill>
            <a:schemeClr val="tx2"/>
          </a:solidFill>
          <a:latin typeface="Arial" charset="0"/>
          <a:cs typeface="Arial" charset="0"/>
        </a:defRPr>
      </a:lvl7pPr>
      <a:lvl8pPr marL="1371600" algn="l" rtl="0" fontAlgn="base">
        <a:spcBef>
          <a:spcPct val="0"/>
        </a:spcBef>
        <a:spcAft>
          <a:spcPct val="0"/>
        </a:spcAft>
        <a:defRPr sz="4200">
          <a:solidFill>
            <a:schemeClr val="tx2"/>
          </a:solidFill>
          <a:latin typeface="Arial" charset="0"/>
          <a:cs typeface="Arial" charset="0"/>
        </a:defRPr>
      </a:lvl8pPr>
      <a:lvl9pPr marL="1828800" algn="l" rtl="0" fontAlgn="base">
        <a:spcBef>
          <a:spcPct val="0"/>
        </a:spcBef>
        <a:spcAft>
          <a:spcPct val="0"/>
        </a:spcAft>
        <a:defRPr sz="42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rgbClr val="C00000"/>
        </a:buClr>
        <a:buSzPct val="130000"/>
        <a:buFont typeface="Arial" panose="020B0604020202020204" pitchFamily="34" charset="0"/>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rgbClr val="C00000"/>
        </a:buClr>
        <a:buSzPct val="130000"/>
        <a:buFont typeface="Arial" panose="020B0604020202020204" pitchFamily="34" charset="0"/>
        <a:buChar char="•"/>
        <a:defRPr sz="2800">
          <a:solidFill>
            <a:schemeClr val="tx2"/>
          </a:solidFill>
          <a:latin typeface="+mn-lt"/>
          <a:cs typeface="+mn-cs"/>
        </a:defRPr>
      </a:lvl2pPr>
      <a:lvl3pPr marL="1143000" indent="-228600" algn="l" rtl="0" eaLnBrk="0" fontAlgn="base" hangingPunct="0">
        <a:spcBef>
          <a:spcPct val="20000"/>
        </a:spcBef>
        <a:spcAft>
          <a:spcPct val="0"/>
        </a:spcAft>
        <a:buClr>
          <a:srgbClr val="C00000"/>
        </a:buClr>
        <a:buSzPct val="130000"/>
        <a:buFont typeface="Arial" panose="020B0604020202020204" pitchFamily="34" charset="0"/>
        <a:buChar char="•"/>
        <a:defRPr sz="2400">
          <a:solidFill>
            <a:schemeClr val="tx2"/>
          </a:solidFill>
          <a:latin typeface="+mn-lt"/>
          <a:cs typeface="+mn-cs"/>
        </a:defRPr>
      </a:lvl3pPr>
      <a:lvl4pPr marL="1600200" indent="-228600" algn="l" rtl="0" eaLnBrk="0" fontAlgn="base" hangingPunct="0">
        <a:spcBef>
          <a:spcPct val="20000"/>
        </a:spcBef>
        <a:spcAft>
          <a:spcPct val="0"/>
        </a:spcAft>
        <a:buClr>
          <a:srgbClr val="C00000"/>
        </a:buClr>
        <a:buSzPct val="130000"/>
        <a:buFont typeface="Arial" panose="020B0604020202020204" pitchFamily="34" charset="0"/>
        <a:buChar char="•"/>
        <a:defRPr sz="2000">
          <a:solidFill>
            <a:schemeClr val="tx2"/>
          </a:solidFill>
          <a:latin typeface="+mn-lt"/>
          <a:cs typeface="+mn-cs"/>
        </a:defRPr>
      </a:lvl4pPr>
      <a:lvl5pPr marL="2057400" indent="-228600" algn="l" rtl="0" eaLnBrk="0" fontAlgn="base" hangingPunct="0">
        <a:spcBef>
          <a:spcPct val="20000"/>
        </a:spcBef>
        <a:spcAft>
          <a:spcPct val="0"/>
        </a:spcAft>
        <a:buClr>
          <a:srgbClr val="C00000"/>
        </a:buClr>
        <a:buSzPct val="130000"/>
        <a:buFont typeface="Arial" panose="020B0604020202020204" pitchFamily="34" charset="0"/>
        <a:buChar char="•"/>
        <a:defRPr sz="2000">
          <a:solidFill>
            <a:schemeClr val="tx2"/>
          </a:solidFill>
          <a:latin typeface="+mn-lt"/>
          <a:cs typeface="+mn-cs"/>
        </a:defRPr>
      </a:lvl5pPr>
      <a:lvl6pPr marL="2514600" indent="-228600" algn="l" rtl="0" fontAlgn="base">
        <a:spcBef>
          <a:spcPct val="20000"/>
        </a:spcBef>
        <a:spcAft>
          <a:spcPct val="0"/>
        </a:spcAft>
        <a:buChar char="•"/>
        <a:defRPr sz="2000">
          <a:solidFill>
            <a:schemeClr val="tx2"/>
          </a:solidFill>
          <a:latin typeface="+mn-lt"/>
          <a:cs typeface="+mn-cs"/>
        </a:defRPr>
      </a:lvl6pPr>
      <a:lvl7pPr marL="2971800" indent="-228600" algn="l" rtl="0" fontAlgn="base">
        <a:spcBef>
          <a:spcPct val="20000"/>
        </a:spcBef>
        <a:spcAft>
          <a:spcPct val="0"/>
        </a:spcAft>
        <a:buChar char="•"/>
        <a:defRPr sz="2000">
          <a:solidFill>
            <a:schemeClr val="tx2"/>
          </a:solidFill>
          <a:latin typeface="+mn-lt"/>
          <a:cs typeface="+mn-cs"/>
        </a:defRPr>
      </a:lvl7pPr>
      <a:lvl8pPr marL="3429000" indent="-228600" algn="l" rtl="0" fontAlgn="base">
        <a:spcBef>
          <a:spcPct val="20000"/>
        </a:spcBef>
        <a:spcAft>
          <a:spcPct val="0"/>
        </a:spcAft>
        <a:buChar char="•"/>
        <a:defRPr sz="2000">
          <a:solidFill>
            <a:schemeClr val="tx2"/>
          </a:solidFill>
          <a:latin typeface="+mn-lt"/>
          <a:cs typeface="+mn-cs"/>
        </a:defRPr>
      </a:lvl8pPr>
      <a:lvl9pPr marL="3886200" indent="-228600" algn="l" rtl="0" fontAlgn="base">
        <a:spcBef>
          <a:spcPct val="20000"/>
        </a:spcBef>
        <a:spcAft>
          <a:spcPct val="0"/>
        </a:spcAft>
        <a:buChar char="•"/>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C2664F4F-A646-44BF-B2C3-38268857284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cid:C2664F4F-A646-44BF-B2C3-38268857284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803CFA1-1CAF-0481-9DC3-380330BB225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C021CCE-4FA6-7712-3CEF-E3A637C08245}"/>
              </a:ext>
            </a:extLst>
          </p:cNvPr>
          <p:cNvSpPr/>
          <p:nvPr/>
        </p:nvSpPr>
        <p:spPr>
          <a:xfrm>
            <a:off x="0" y="3429000"/>
            <a:ext cx="9144000" cy="3429000"/>
          </a:xfrm>
          <a:prstGeom prst="rect">
            <a:avLst/>
          </a:prstGeo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2" name="Rectangle 2">
            <a:extLst>
              <a:ext uri="{FF2B5EF4-FFF2-40B4-BE49-F238E27FC236}">
                <a16:creationId xmlns:a16="http://schemas.microsoft.com/office/drawing/2014/main" id="{9A0E1561-5DD6-EE22-221A-42075B6AD7C1}"/>
              </a:ext>
            </a:extLst>
          </p:cNvPr>
          <p:cNvSpPr>
            <a:spLocks noGrp="1" noChangeArrowheads="1"/>
          </p:cNvSpPr>
          <p:nvPr>
            <p:ph type="ctrTitle"/>
          </p:nvPr>
        </p:nvSpPr>
        <p:spPr>
          <a:xfrm>
            <a:off x="900113" y="1844824"/>
            <a:ext cx="7264400" cy="1469812"/>
          </a:xfrm>
        </p:spPr>
        <p:txBody>
          <a:bodyPr/>
          <a:lstStyle/>
          <a:p>
            <a:pPr algn="ctr" eaLnBrk="1" hangingPunct="1"/>
            <a:r>
              <a:rPr lang="en-GB" altLang="en-US" sz="3600" b="1" dirty="0">
                <a:solidFill>
                  <a:srgbClr val="C00000"/>
                </a:solidFill>
                <a:latin typeface="Arial" panose="020B0604020202020204" pitchFamily="34" charset="0"/>
                <a:cs typeface="Arial" panose="020B0604020202020204" pitchFamily="34" charset="0"/>
              </a:rPr>
              <a:t>CONTRACT BRIDGE ASSOCIATION OF IRELAND</a:t>
            </a:r>
            <a:endParaRPr lang="en-US" altLang="en-US" sz="4000" dirty="0">
              <a:solidFill>
                <a:srgbClr val="C00000"/>
              </a:solidFill>
              <a:latin typeface="Arial" panose="020B0604020202020204" pitchFamily="34" charset="0"/>
              <a:cs typeface="Arial" panose="020B0604020202020204" pitchFamily="34" charset="0"/>
            </a:endParaRPr>
          </a:p>
        </p:txBody>
      </p:sp>
      <p:sp>
        <p:nvSpPr>
          <p:cNvPr id="5123" name="Rectangle 3">
            <a:extLst>
              <a:ext uri="{FF2B5EF4-FFF2-40B4-BE49-F238E27FC236}">
                <a16:creationId xmlns:a16="http://schemas.microsoft.com/office/drawing/2014/main" id="{7F251E34-8BE0-25A4-9A73-6511961F4306}"/>
              </a:ext>
            </a:extLst>
          </p:cNvPr>
          <p:cNvSpPr>
            <a:spLocks noGrp="1" noChangeArrowheads="1"/>
          </p:cNvSpPr>
          <p:nvPr>
            <p:ph type="subTitle" idx="1"/>
          </p:nvPr>
        </p:nvSpPr>
        <p:spPr>
          <a:xfrm>
            <a:off x="1907704" y="3789040"/>
            <a:ext cx="5111750" cy="2312987"/>
          </a:xfrm>
          <a:ln>
            <a:noFill/>
          </a:ln>
        </p:spPr>
        <p:txBody>
          <a:bodyPr/>
          <a:lstStyle/>
          <a:p>
            <a:pPr algn="ctr" eaLnBrk="1" hangingPunct="1"/>
            <a:r>
              <a:rPr lang="en-GB" altLang="en-US" sz="2100" b="1">
                <a:solidFill>
                  <a:schemeClr val="bg1"/>
                </a:solidFill>
                <a:latin typeface="Arial" panose="020B0604020202020204" pitchFamily="34" charset="0"/>
                <a:cs typeface="Arial" panose="020B0604020202020204" pitchFamily="34" charset="0"/>
              </a:rPr>
              <a:t>  Motion on Amalgamation</a:t>
            </a:r>
          </a:p>
          <a:p>
            <a:pPr algn="ctr" eaLnBrk="1" hangingPunct="1"/>
            <a:endParaRPr lang="en-GB" altLang="en-US" sz="2100" b="1">
              <a:solidFill>
                <a:schemeClr val="bg1"/>
              </a:solidFill>
              <a:latin typeface="Arial" panose="020B0604020202020204" pitchFamily="34" charset="0"/>
              <a:cs typeface="Arial" panose="020B0604020202020204" pitchFamily="34" charset="0"/>
            </a:endParaRPr>
          </a:p>
          <a:p>
            <a:pPr algn="ctr" eaLnBrk="1" hangingPunct="1"/>
            <a:br>
              <a:rPr lang="en-GB" altLang="en-US" sz="2100">
                <a:solidFill>
                  <a:schemeClr val="bg1"/>
                </a:solidFill>
                <a:latin typeface="Arial" panose="020B0604020202020204" pitchFamily="34" charset="0"/>
                <a:cs typeface="Arial" panose="020B0604020202020204" pitchFamily="34" charset="0"/>
              </a:rPr>
            </a:br>
            <a:endParaRPr lang="en-GB" altLang="en-US" sz="2100">
              <a:solidFill>
                <a:schemeClr val="bg1"/>
              </a:solidFill>
              <a:latin typeface="Arial" panose="020B0604020202020204" pitchFamily="34" charset="0"/>
              <a:cs typeface="Arial" panose="020B0604020202020204" pitchFamily="34" charset="0"/>
            </a:endParaRPr>
          </a:p>
          <a:p>
            <a:pPr algn="ctr" eaLnBrk="1" hangingPunct="1"/>
            <a:r>
              <a:rPr lang="en-GB" altLang="en-US" sz="2100">
                <a:solidFill>
                  <a:schemeClr val="bg1"/>
                </a:solidFill>
                <a:latin typeface="Arial" panose="020B0604020202020204" pitchFamily="34" charset="0"/>
                <a:cs typeface="Arial" panose="020B0604020202020204" pitchFamily="34" charset="0"/>
              </a:rPr>
              <a:t>Annual </a:t>
            </a:r>
            <a:r>
              <a:rPr lang="en-GB" altLang="en-US" sz="2100" dirty="0">
                <a:solidFill>
                  <a:schemeClr val="bg1"/>
                </a:solidFill>
                <a:latin typeface="Arial" panose="020B0604020202020204" pitchFamily="34" charset="0"/>
                <a:cs typeface="Arial" panose="020B0604020202020204" pitchFamily="34" charset="0"/>
              </a:rPr>
              <a:t>General Meeting</a:t>
            </a:r>
          </a:p>
          <a:p>
            <a:pPr algn="ctr" eaLnBrk="1" hangingPunct="1"/>
            <a:r>
              <a:rPr lang="en-GB" altLang="en-US" sz="2100">
                <a:solidFill>
                  <a:schemeClr val="bg1"/>
                </a:solidFill>
                <a:latin typeface="Arial" panose="020B0604020202020204" pitchFamily="34" charset="0"/>
                <a:cs typeface="Arial" panose="020B0604020202020204" pitchFamily="34" charset="0"/>
              </a:rPr>
              <a:t>27 June 2026</a:t>
            </a:r>
            <a:br>
              <a:rPr lang="en-GB" altLang="en-US" sz="2100" dirty="0">
                <a:solidFill>
                  <a:schemeClr val="bg1"/>
                </a:solidFill>
                <a:latin typeface="Arial" panose="020B0604020202020204" pitchFamily="34" charset="0"/>
                <a:cs typeface="Arial" panose="020B0604020202020204" pitchFamily="34" charset="0"/>
              </a:rPr>
            </a:br>
            <a:endParaRPr lang="en-GB" altLang="en-US" sz="2100" dirty="0">
              <a:solidFill>
                <a:schemeClr val="bg1"/>
              </a:solidFill>
              <a:latin typeface="Arial" panose="020B0604020202020204" pitchFamily="34" charset="0"/>
              <a:cs typeface="Arial" panose="020B0604020202020204" pitchFamily="34" charset="0"/>
            </a:endParaRPr>
          </a:p>
          <a:p>
            <a:pPr algn="ctr" eaLnBrk="1" hangingPunct="1"/>
            <a:endParaRPr lang="en-GB" altLang="en-US" sz="2100" dirty="0">
              <a:solidFill>
                <a:schemeClr val="bg1"/>
              </a:solidFill>
              <a:latin typeface="Verdana" panose="020B0604030504040204" pitchFamily="34" charset="0"/>
            </a:endParaRPr>
          </a:p>
          <a:p>
            <a:pPr algn="ctr" eaLnBrk="1" hangingPunct="1"/>
            <a:endParaRPr lang="en-GB" altLang="en-US" sz="2100" dirty="0">
              <a:solidFill>
                <a:schemeClr val="bg1"/>
              </a:solidFill>
              <a:latin typeface="Verdana" panose="020B0604030504040204" pitchFamily="34" charset="0"/>
            </a:endParaRPr>
          </a:p>
          <a:p>
            <a:pPr algn="ctr" eaLnBrk="1" hangingPunct="1"/>
            <a:endParaRPr lang="en-US" altLang="en-US" sz="2100" dirty="0">
              <a:solidFill>
                <a:schemeClr val="bg1"/>
              </a:solidFill>
              <a:latin typeface="Verdana" panose="020B0604030504040204" pitchFamily="34" charset="0"/>
            </a:endParaRPr>
          </a:p>
        </p:txBody>
      </p:sp>
      <p:sp>
        <p:nvSpPr>
          <p:cNvPr id="5124" name="Rectangle 7">
            <a:extLst>
              <a:ext uri="{FF2B5EF4-FFF2-40B4-BE49-F238E27FC236}">
                <a16:creationId xmlns:a16="http://schemas.microsoft.com/office/drawing/2014/main" id="{B714DEDD-CDB0-444D-2D33-353DC38F6D37}"/>
              </a:ext>
            </a:extLst>
          </p:cNvPr>
          <p:cNvSpPr>
            <a:spLocks noChangeArrowheads="1"/>
          </p:cNvSpPr>
          <p:nvPr/>
        </p:nvSpPr>
        <p:spPr bwMode="auto">
          <a:xfrm>
            <a:off x="0" y="268287"/>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tx1"/>
              </a:buClr>
              <a:buSzPct val="70000"/>
              <a:buFont typeface="Wingdings" pitchFamily="2" charset="2"/>
              <a:buChar char="¢"/>
              <a:defRPr sz="3000">
                <a:solidFill>
                  <a:schemeClr val="tx2"/>
                </a:solidFill>
                <a:latin typeface="Arial" panose="020B0604020202020204" pitchFamily="34" charset="0"/>
                <a:cs typeface="Arial" panose="020B0604020202020204" pitchFamily="34" charset="0"/>
              </a:defRPr>
            </a:lvl1pPr>
            <a:lvl2pPr marL="742950" indent="-285750">
              <a:spcBef>
                <a:spcPct val="20000"/>
              </a:spcBef>
              <a:buClr>
                <a:schemeClr val="accent1"/>
              </a:buClr>
              <a:buSzPct val="75000"/>
              <a:buFont typeface="Wingdings" pitchFamily="2" charset="2"/>
              <a:buChar char="l"/>
              <a:defRPr sz="2800">
                <a:solidFill>
                  <a:schemeClr val="tx2"/>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cs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9pPr>
          </a:lstStyle>
          <a:p>
            <a:pPr>
              <a:spcBef>
                <a:spcPct val="0"/>
              </a:spcBef>
              <a:buClrTx/>
              <a:buSzTx/>
              <a:buFontTx/>
              <a:buNone/>
            </a:pPr>
            <a:endParaRPr lang="en-US" altLang="en-US" sz="1800" dirty="0">
              <a:solidFill>
                <a:schemeClr val="tx1"/>
              </a:solidFill>
            </a:endParaRPr>
          </a:p>
        </p:txBody>
      </p:sp>
      <p:sp>
        <p:nvSpPr>
          <p:cNvPr id="5125" name="Rectangle 8">
            <a:extLst>
              <a:ext uri="{FF2B5EF4-FFF2-40B4-BE49-F238E27FC236}">
                <a16:creationId xmlns:a16="http://schemas.microsoft.com/office/drawing/2014/main" id="{026A8249-C901-CE0D-2385-8EBDB1783231}"/>
              </a:ext>
            </a:extLst>
          </p:cNvPr>
          <p:cNvSpPr>
            <a:spLocks noChangeArrowheads="1"/>
          </p:cNvSpPr>
          <p:nvPr/>
        </p:nvSpPr>
        <p:spPr bwMode="auto">
          <a:xfrm>
            <a:off x="0" y="1943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tx1"/>
              </a:buClr>
              <a:buSzPct val="70000"/>
              <a:buFont typeface="Wingdings" pitchFamily="2" charset="2"/>
              <a:buChar char="¢"/>
              <a:defRPr sz="3000">
                <a:solidFill>
                  <a:schemeClr val="tx2"/>
                </a:solidFill>
                <a:latin typeface="Arial" panose="020B0604020202020204" pitchFamily="34" charset="0"/>
                <a:cs typeface="Arial" panose="020B0604020202020204" pitchFamily="34" charset="0"/>
              </a:defRPr>
            </a:lvl1pPr>
            <a:lvl2pPr marL="742950" indent="-285750">
              <a:spcBef>
                <a:spcPct val="20000"/>
              </a:spcBef>
              <a:buClr>
                <a:schemeClr val="accent1"/>
              </a:buClr>
              <a:buSzPct val="75000"/>
              <a:buFont typeface="Wingdings" pitchFamily="2" charset="2"/>
              <a:buChar char="l"/>
              <a:defRPr sz="2800">
                <a:solidFill>
                  <a:schemeClr val="tx2"/>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cs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9pPr>
          </a:lstStyle>
          <a:p>
            <a:pPr>
              <a:spcBef>
                <a:spcPct val="0"/>
              </a:spcBef>
              <a:buClrTx/>
              <a:buSzTx/>
              <a:buFontTx/>
              <a:buNone/>
            </a:pPr>
            <a:endParaRPr lang="en-US" altLang="en-US" sz="1800" dirty="0">
              <a:solidFill>
                <a:schemeClr val="tx1"/>
              </a:solidFill>
            </a:endParaRPr>
          </a:p>
        </p:txBody>
      </p:sp>
      <p:pic>
        <p:nvPicPr>
          <p:cNvPr id="5126" name="Picture 6">
            <a:extLst>
              <a:ext uri="{FF2B5EF4-FFF2-40B4-BE49-F238E27FC236}">
                <a16:creationId xmlns:a16="http://schemas.microsoft.com/office/drawing/2014/main" id="{32343D67-2483-8CDD-BC47-5EAD309DCCC9}"/>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419872" y="472834"/>
            <a:ext cx="1800597" cy="1285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A358468A-2497-F5EF-2105-B7D47BB3074B}"/>
              </a:ext>
            </a:extLst>
          </p:cNvPr>
          <p:cNvCxnSpPr/>
          <p:nvPr/>
        </p:nvCxnSpPr>
        <p:spPr>
          <a:xfrm>
            <a:off x="1475656" y="4797152"/>
            <a:ext cx="612068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379861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BCEC7-96E8-892D-5C39-58032CA98A2D}"/>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C7989CD7-9797-721E-A7B9-139F7392C068}"/>
              </a:ext>
            </a:extLst>
          </p:cNvPr>
          <p:cNvSpPr>
            <a:spLocks noGrp="1" noChangeArrowheads="1"/>
          </p:cNvSpPr>
          <p:nvPr>
            <p:ph type="title"/>
          </p:nvPr>
        </p:nvSpPr>
        <p:spPr/>
        <p:txBody>
          <a:bodyPr/>
          <a:lstStyle/>
          <a:p>
            <a:r>
              <a:rPr lang="en-US" altLang="en-US"/>
              <a:t>Effects at international level</a:t>
            </a:r>
            <a:endParaRPr lang="en-IE" altLang="en-US" dirty="0"/>
          </a:p>
        </p:txBody>
      </p:sp>
      <p:sp>
        <p:nvSpPr>
          <p:cNvPr id="8195" name="Content Placeholder 2">
            <a:extLst>
              <a:ext uri="{FF2B5EF4-FFF2-40B4-BE49-F238E27FC236}">
                <a16:creationId xmlns:a16="http://schemas.microsoft.com/office/drawing/2014/main" id="{66138881-8430-9EAE-5078-47CF3FB0AF43}"/>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No further need for the IBU, which will be wound up</a:t>
            </a:r>
          </a:p>
          <a:p>
            <a:pPr>
              <a:spcAft>
                <a:spcPts val="600"/>
              </a:spcAft>
            </a:pPr>
            <a:r>
              <a:rPr lang="en-US" altLang="en-US" sz="2400"/>
              <a:t>WBF and EBL will be notified of the new organization</a:t>
            </a:r>
          </a:p>
          <a:p>
            <a:pPr>
              <a:spcAft>
                <a:spcPts val="600"/>
              </a:spcAft>
            </a:pPr>
            <a:r>
              <a:rPr lang="en-US" altLang="en-US" sz="2400"/>
              <a:t>Teams will continue to be selected for European and World events on an all-Ireland basis</a:t>
            </a:r>
          </a:p>
          <a:p>
            <a:pPr>
              <a:spcAft>
                <a:spcPts val="600"/>
              </a:spcAft>
            </a:pPr>
            <a:r>
              <a:rPr lang="en-US" altLang="en-US" sz="2400"/>
              <a:t>Northern Ireland and Republic of Ireland will maintain separate representation in the Home International Series for at least the next 5 years</a:t>
            </a:r>
          </a:p>
          <a:p>
            <a:pPr>
              <a:spcAft>
                <a:spcPts val="600"/>
              </a:spcAft>
            </a:pPr>
            <a:endParaRPr lang="en-IE" altLang="en-US" sz="2400" dirty="0"/>
          </a:p>
        </p:txBody>
      </p:sp>
    </p:spTree>
    <p:extLst>
      <p:ext uri="{BB962C8B-B14F-4D97-AF65-F5344CB8AC3E}">
        <p14:creationId xmlns:p14="http://schemas.microsoft.com/office/powerpoint/2010/main" val="401649201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5996-F9B6-8A2A-14DB-EF91C6188683}"/>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B5CDC992-1791-73C0-F08A-5F4DEBF799D8}"/>
              </a:ext>
            </a:extLst>
          </p:cNvPr>
          <p:cNvSpPr>
            <a:spLocks noGrp="1" noChangeArrowheads="1"/>
          </p:cNvSpPr>
          <p:nvPr>
            <p:ph type="title"/>
          </p:nvPr>
        </p:nvSpPr>
        <p:spPr/>
        <p:txBody>
          <a:bodyPr/>
          <a:lstStyle/>
          <a:p>
            <a:r>
              <a:rPr lang="en-US" altLang="en-US"/>
              <a:t>The Honorary President</a:t>
            </a:r>
            <a:endParaRPr lang="en-IE" altLang="en-US" dirty="0"/>
          </a:p>
        </p:txBody>
      </p:sp>
      <p:sp>
        <p:nvSpPr>
          <p:cNvPr id="8195" name="Content Placeholder 2">
            <a:extLst>
              <a:ext uri="{FF2B5EF4-FFF2-40B4-BE49-F238E27FC236}">
                <a16:creationId xmlns:a16="http://schemas.microsoft.com/office/drawing/2014/main" id="{1FEF00A4-A546-174D-8F0A-33BF2832729F}"/>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The President’s role and responsibilities will remain unchanged, and the Presidential cycle (President-Elect, President, Immediate Past President) will continue</a:t>
            </a:r>
          </a:p>
          <a:p>
            <a:pPr>
              <a:spcAft>
                <a:spcPts val="600"/>
              </a:spcAft>
            </a:pPr>
            <a:r>
              <a:rPr lang="en-US" altLang="en-US" sz="2400"/>
              <a:t>Regions will continue to nominate their candidate for President-Elect on the current rotation</a:t>
            </a:r>
          </a:p>
          <a:p>
            <a:pPr>
              <a:spcAft>
                <a:spcPts val="600"/>
              </a:spcAft>
            </a:pPr>
            <a:r>
              <a:rPr lang="en-US" altLang="en-US" sz="2400"/>
              <a:t>The new Northern Ireland region will enter the rotation at the earliest possible date (President-Elect in 2027-28)</a:t>
            </a:r>
          </a:p>
          <a:p>
            <a:pPr>
              <a:spcAft>
                <a:spcPts val="600"/>
              </a:spcAft>
            </a:pPr>
            <a:endParaRPr lang="en-US" altLang="en-US" sz="2400" dirty="0"/>
          </a:p>
          <a:p>
            <a:pPr marL="0" indent="0">
              <a:spcAft>
                <a:spcPts val="600"/>
              </a:spcAft>
              <a:buNone/>
            </a:pPr>
            <a:endParaRPr lang="en-IE" altLang="en-US" sz="2400" dirty="0"/>
          </a:p>
        </p:txBody>
      </p:sp>
    </p:spTree>
    <p:extLst>
      <p:ext uri="{BB962C8B-B14F-4D97-AF65-F5344CB8AC3E}">
        <p14:creationId xmlns:p14="http://schemas.microsoft.com/office/powerpoint/2010/main" val="292289259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CA080-BE2D-C0DB-5AC2-D0B2A541E676}"/>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8286C2DC-3B5A-B102-4014-B496CCB2FA2F}"/>
              </a:ext>
            </a:extLst>
          </p:cNvPr>
          <p:cNvSpPr>
            <a:spLocks noGrp="1" noChangeArrowheads="1"/>
          </p:cNvSpPr>
          <p:nvPr>
            <p:ph type="title"/>
          </p:nvPr>
        </p:nvSpPr>
        <p:spPr/>
        <p:txBody>
          <a:bodyPr/>
          <a:lstStyle/>
          <a:p>
            <a:r>
              <a:rPr lang="en-US" altLang="en-US"/>
              <a:t>Governance: the Board of Directors</a:t>
            </a:r>
            <a:endParaRPr lang="en-IE" altLang="en-US" dirty="0"/>
          </a:p>
        </p:txBody>
      </p:sp>
      <p:sp>
        <p:nvSpPr>
          <p:cNvPr id="8195" name="Content Placeholder 2">
            <a:extLst>
              <a:ext uri="{FF2B5EF4-FFF2-40B4-BE49-F238E27FC236}">
                <a16:creationId xmlns:a16="http://schemas.microsoft.com/office/drawing/2014/main" id="{4D8B1675-A1F8-2B06-35BF-CE891D3DB563}"/>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Between 6 and 9 Directors, to serve a maximum of three 3-year terms</a:t>
            </a:r>
          </a:p>
          <a:p>
            <a:pPr>
              <a:spcAft>
                <a:spcPts val="600"/>
              </a:spcAft>
            </a:pPr>
            <a:r>
              <a:rPr lang="en-US" altLang="en-US" sz="2400"/>
              <a:t>Directors elected by Company Members, who will be mandated to vote as approved by the broad membership through the Regional structure and BMG</a:t>
            </a:r>
          </a:p>
          <a:p>
            <a:pPr>
              <a:spcAft>
                <a:spcPts val="600"/>
              </a:spcAft>
            </a:pPr>
            <a:r>
              <a:rPr lang="en-US" altLang="en-US" sz="2400"/>
              <a:t>Full oversight of all aspects of Bridge Ireland, including financial, operational and human resources</a:t>
            </a:r>
          </a:p>
          <a:p>
            <a:pPr>
              <a:spcAft>
                <a:spcPts val="600"/>
              </a:spcAft>
            </a:pPr>
            <a:r>
              <a:rPr lang="en-US" altLang="en-US" sz="2400"/>
              <a:t>Final oversight of bridge related matters, which will be delegated to the Bridge Management Group</a:t>
            </a:r>
            <a:endParaRPr lang="en-US" altLang="en-US" sz="2400" dirty="0"/>
          </a:p>
        </p:txBody>
      </p:sp>
    </p:spTree>
    <p:extLst>
      <p:ext uri="{BB962C8B-B14F-4D97-AF65-F5344CB8AC3E}">
        <p14:creationId xmlns:p14="http://schemas.microsoft.com/office/powerpoint/2010/main" val="284153665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2E2FB-FFD1-2012-0C2E-4482C4D1E316}"/>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1F8E30B8-5F1C-FFB0-EBC3-8B008F74374C}"/>
              </a:ext>
            </a:extLst>
          </p:cNvPr>
          <p:cNvSpPr>
            <a:spLocks noGrp="1" noChangeArrowheads="1"/>
          </p:cNvSpPr>
          <p:nvPr>
            <p:ph type="title"/>
          </p:nvPr>
        </p:nvSpPr>
        <p:spPr/>
        <p:txBody>
          <a:bodyPr/>
          <a:lstStyle/>
          <a:p>
            <a:r>
              <a:rPr lang="en-US" altLang="en-US"/>
              <a:t>Governance: Bridge Management Group</a:t>
            </a:r>
            <a:endParaRPr lang="en-IE" altLang="en-US" dirty="0"/>
          </a:p>
        </p:txBody>
      </p:sp>
      <p:sp>
        <p:nvSpPr>
          <p:cNvPr id="8195" name="Content Placeholder 2">
            <a:extLst>
              <a:ext uri="{FF2B5EF4-FFF2-40B4-BE49-F238E27FC236}">
                <a16:creationId xmlns:a16="http://schemas.microsoft.com/office/drawing/2014/main" id="{1F48B022-4FFC-B6A2-0828-871705BD1FE6}"/>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Bridge Management Group (BMG) will oversee all bridge-related matters on behalf of the Board of Directors</a:t>
            </a:r>
            <a:endParaRPr lang="en-US" altLang="en-US" sz="2400" dirty="0"/>
          </a:p>
          <a:p>
            <a:pPr>
              <a:spcAft>
                <a:spcPts val="600"/>
              </a:spcAft>
            </a:pPr>
            <a:r>
              <a:rPr lang="en-US" altLang="en-US" sz="2400"/>
              <a:t>32 delegates: two from each region; the President, President Elect, and Immediate Past President; a member of the Board</a:t>
            </a:r>
            <a:endParaRPr lang="en-US" altLang="en-US" sz="2400" dirty="0"/>
          </a:p>
          <a:p>
            <a:pPr>
              <a:spcAft>
                <a:spcPts val="600"/>
              </a:spcAft>
            </a:pPr>
            <a:r>
              <a:rPr lang="en-US" altLang="en-US" sz="2400"/>
              <a:t>Remit will include all of the following matters: Tournament and Play; International; Conduct; </a:t>
            </a:r>
            <a:r>
              <a:rPr lang="en-IE" altLang="en-US" sz="2400"/>
              <a:t>Teaching; Masterpoints</a:t>
            </a:r>
            <a:endParaRPr lang="en-US" altLang="en-US" sz="2400"/>
          </a:p>
        </p:txBody>
      </p:sp>
    </p:spTree>
    <p:extLst>
      <p:ext uri="{BB962C8B-B14F-4D97-AF65-F5344CB8AC3E}">
        <p14:creationId xmlns:p14="http://schemas.microsoft.com/office/powerpoint/2010/main" val="101496204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BF804-E6BF-7E71-AE38-FFCCA45B843F}"/>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3CAFD19F-B25F-908F-0382-C501B141744C}"/>
              </a:ext>
            </a:extLst>
          </p:cNvPr>
          <p:cNvSpPr>
            <a:spLocks noGrp="1" noChangeArrowheads="1"/>
          </p:cNvSpPr>
          <p:nvPr>
            <p:ph type="title"/>
          </p:nvPr>
        </p:nvSpPr>
        <p:spPr/>
        <p:txBody>
          <a:bodyPr/>
          <a:lstStyle/>
          <a:p>
            <a:r>
              <a:rPr lang="en-US" altLang="en-US"/>
              <a:t>Governance: the AGM</a:t>
            </a:r>
            <a:endParaRPr lang="en-IE" altLang="en-US" dirty="0"/>
          </a:p>
        </p:txBody>
      </p:sp>
      <p:sp>
        <p:nvSpPr>
          <p:cNvPr id="8195" name="Content Placeholder 2">
            <a:extLst>
              <a:ext uri="{FF2B5EF4-FFF2-40B4-BE49-F238E27FC236}">
                <a16:creationId xmlns:a16="http://schemas.microsoft.com/office/drawing/2014/main" id="{BE29D531-4BB1-FA5E-6546-6E40CE2F75D2}"/>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Bridge Management Group (BMG) will hold a general meeting annually, at which all members of affiliated clubs may attend and vote</a:t>
            </a:r>
            <a:endParaRPr lang="en-US" altLang="en-US" sz="2400" dirty="0"/>
          </a:p>
          <a:p>
            <a:pPr>
              <a:spcAft>
                <a:spcPts val="600"/>
              </a:spcAft>
            </a:pPr>
            <a:r>
              <a:rPr lang="en-IE" altLang="en-US" sz="2400"/>
              <a:t>Following the general meeting of the BMG, the Company Members will hold a formal AGM, at which they are required to vote as the BMG directs</a:t>
            </a:r>
          </a:p>
          <a:p>
            <a:pPr>
              <a:spcAft>
                <a:spcPts val="600"/>
              </a:spcAft>
            </a:pPr>
            <a:r>
              <a:rPr lang="en-IE" altLang="en-US" sz="2400"/>
              <a:t>Accounts will be presented to the BMG General Meeting and the Company AGM</a:t>
            </a:r>
            <a:endParaRPr lang="en-US" altLang="en-US" sz="2400"/>
          </a:p>
        </p:txBody>
      </p:sp>
    </p:spTree>
    <p:extLst>
      <p:ext uri="{BB962C8B-B14F-4D97-AF65-F5344CB8AC3E}">
        <p14:creationId xmlns:p14="http://schemas.microsoft.com/office/powerpoint/2010/main" val="384371955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86B98-E544-6831-B70D-009BC0701290}"/>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817F2AF8-DED0-D793-A69F-66411E5D526C}"/>
              </a:ext>
            </a:extLst>
          </p:cNvPr>
          <p:cNvSpPr>
            <a:spLocks noGrp="1" noChangeArrowheads="1"/>
          </p:cNvSpPr>
          <p:nvPr>
            <p:ph type="title"/>
          </p:nvPr>
        </p:nvSpPr>
        <p:spPr/>
        <p:txBody>
          <a:bodyPr/>
          <a:lstStyle/>
          <a:p>
            <a:r>
              <a:rPr lang="en-US" altLang="en-US"/>
              <a:t>Consultation process</a:t>
            </a:r>
            <a:endParaRPr lang="en-IE" altLang="en-US" dirty="0"/>
          </a:p>
        </p:txBody>
      </p:sp>
      <p:sp>
        <p:nvSpPr>
          <p:cNvPr id="8195" name="Content Placeholder 2">
            <a:extLst>
              <a:ext uri="{FF2B5EF4-FFF2-40B4-BE49-F238E27FC236}">
                <a16:creationId xmlns:a16="http://schemas.microsoft.com/office/drawing/2014/main" id="{C59998C7-0FB6-FEF6-1731-EAAACBB7DEA0}"/>
              </a:ext>
            </a:extLst>
          </p:cNvPr>
          <p:cNvSpPr>
            <a:spLocks noGrp="1" noChangeArrowheads="1"/>
          </p:cNvSpPr>
          <p:nvPr>
            <p:ph idx="1"/>
          </p:nvPr>
        </p:nvSpPr>
        <p:spPr>
          <a:xfrm>
            <a:off x="1331913" y="1819275"/>
            <a:ext cx="7704137" cy="5038725"/>
          </a:xfrm>
        </p:spPr>
        <p:txBody>
          <a:bodyPr/>
          <a:lstStyle/>
          <a:p>
            <a:pPr marL="0" indent="0">
              <a:spcAft>
                <a:spcPts val="600"/>
              </a:spcAft>
              <a:buNone/>
            </a:pPr>
            <a:r>
              <a:rPr lang="en-IE" altLang="en-US" sz="2400"/>
              <a:t>Between April and May 2026, members of the Working Group and officers of the Association discussed proposals separately with each Regional Committee.</a:t>
            </a:r>
          </a:p>
          <a:p>
            <a:pPr marL="0" indent="0">
              <a:spcAft>
                <a:spcPts val="600"/>
              </a:spcAft>
              <a:buNone/>
            </a:pPr>
            <a:r>
              <a:rPr lang="en-IE" altLang="en-US" sz="2400"/>
              <a:t>Following questions raised at these meetings, we are pleased to confirm:</a:t>
            </a:r>
          </a:p>
          <a:p>
            <a:pPr lvl="1">
              <a:spcBef>
                <a:spcPts val="0"/>
              </a:spcBef>
              <a:spcAft>
                <a:spcPts val="0"/>
              </a:spcAft>
            </a:pPr>
            <a:r>
              <a:rPr lang="en-IE" altLang="en-US" sz="2200"/>
              <a:t>Affiliation fees will remain at current level (€12.50)</a:t>
            </a:r>
          </a:p>
          <a:p>
            <a:pPr lvl="1">
              <a:spcBef>
                <a:spcPts val="0"/>
              </a:spcBef>
              <a:spcAft>
                <a:spcPts val="0"/>
              </a:spcAft>
            </a:pPr>
            <a:r>
              <a:rPr lang="en-IE" altLang="en-US" sz="2200"/>
              <a:t>No substitute delegates to BMG, but regions may nominate a panel of 3 delegates, of whom 2 will attend each meeting</a:t>
            </a:r>
          </a:p>
          <a:p>
            <a:pPr lvl="1">
              <a:spcBef>
                <a:spcPts val="0"/>
              </a:spcBef>
              <a:spcAft>
                <a:spcPts val="0"/>
              </a:spcAft>
            </a:pPr>
            <a:r>
              <a:rPr lang="en-IE" altLang="en-US" sz="2200"/>
              <a:t>Masterpoint structure will remain unchanged</a:t>
            </a:r>
          </a:p>
          <a:p>
            <a:pPr marL="0" indent="0">
              <a:spcAft>
                <a:spcPts val="600"/>
              </a:spcAft>
              <a:buNone/>
            </a:pPr>
            <a:r>
              <a:rPr lang="en-IE" altLang="en-US" sz="2400"/>
              <a:t>We have also refined the proposal on Company Membership, on the basis of regions’ feedback</a:t>
            </a:r>
          </a:p>
        </p:txBody>
      </p:sp>
    </p:spTree>
    <p:extLst>
      <p:ext uri="{BB962C8B-B14F-4D97-AF65-F5344CB8AC3E}">
        <p14:creationId xmlns:p14="http://schemas.microsoft.com/office/powerpoint/2010/main" val="189478006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AE482-F7F5-6A0B-FD67-D301F58D515D}"/>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16714643-5D39-984A-1593-AAE187F837C6}"/>
              </a:ext>
            </a:extLst>
          </p:cNvPr>
          <p:cNvSpPr>
            <a:spLocks noGrp="1" noChangeArrowheads="1"/>
          </p:cNvSpPr>
          <p:nvPr>
            <p:ph type="title"/>
          </p:nvPr>
        </p:nvSpPr>
        <p:spPr/>
        <p:txBody>
          <a:bodyPr/>
          <a:lstStyle/>
          <a:p>
            <a:r>
              <a:rPr lang="en-US" altLang="en-US"/>
              <a:t>Next steps</a:t>
            </a:r>
            <a:endParaRPr lang="en-IE" altLang="en-US" dirty="0"/>
          </a:p>
        </p:txBody>
      </p:sp>
      <p:sp>
        <p:nvSpPr>
          <p:cNvPr id="8195" name="Content Placeholder 2">
            <a:extLst>
              <a:ext uri="{FF2B5EF4-FFF2-40B4-BE49-F238E27FC236}">
                <a16:creationId xmlns:a16="http://schemas.microsoft.com/office/drawing/2014/main" id="{14E30E4C-32C9-944B-23A3-7715D7B2FF47}"/>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If the AGM and NIBU approve, we will proceed towards effecting amalgamation on 1 September</a:t>
            </a:r>
          </a:p>
          <a:p>
            <a:pPr>
              <a:spcAft>
                <a:spcPts val="600"/>
              </a:spcAft>
            </a:pPr>
            <a:r>
              <a:rPr lang="en-US" altLang="en-US" sz="2400"/>
              <a:t>All officers will remain in place until 1 September</a:t>
            </a:r>
          </a:p>
          <a:p>
            <a:pPr>
              <a:spcAft>
                <a:spcPts val="600"/>
              </a:spcAft>
            </a:pPr>
            <a:r>
              <a:rPr lang="en-US" altLang="en-US" sz="2400"/>
              <a:t>All current committees will remain in place until the Board agrees ToR and nominates successors</a:t>
            </a:r>
          </a:p>
          <a:p>
            <a:pPr>
              <a:spcAft>
                <a:spcPts val="600"/>
              </a:spcAft>
            </a:pPr>
            <a:r>
              <a:rPr lang="en-US" altLang="en-US" sz="2400"/>
              <a:t>Governing Council will meet to nominate 8 candidates for Director (Northern Ireland will nominate the 9</a:t>
            </a:r>
            <a:r>
              <a:rPr lang="en-US" altLang="en-US" sz="2400" baseline="30000"/>
              <a:t>th</a:t>
            </a:r>
            <a:r>
              <a:rPr lang="en-US" altLang="en-US" sz="2400"/>
              <a:t>)</a:t>
            </a:r>
          </a:p>
          <a:p>
            <a:pPr marL="0" indent="0">
              <a:spcAft>
                <a:spcPts val="600"/>
              </a:spcAft>
              <a:buNone/>
            </a:pPr>
            <a:r>
              <a:rPr lang="en-US" altLang="en-US" sz="2400"/>
              <a:t>And of course, the CEO and Officers will continue to work on required administrative changes</a:t>
            </a:r>
            <a:endParaRPr lang="en-IE" altLang="en-US" sz="2400" dirty="0"/>
          </a:p>
        </p:txBody>
      </p:sp>
    </p:spTree>
    <p:extLst>
      <p:ext uri="{BB962C8B-B14F-4D97-AF65-F5344CB8AC3E}">
        <p14:creationId xmlns:p14="http://schemas.microsoft.com/office/powerpoint/2010/main" val="86841404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a:extLst>
              <a:ext uri="{FF2B5EF4-FFF2-40B4-BE49-F238E27FC236}">
                <a16:creationId xmlns:a16="http://schemas.microsoft.com/office/drawing/2014/main" id="{A224922E-3989-B2DF-7DBD-E9321EBB757E}"/>
              </a:ext>
            </a:extLst>
          </p:cNvPr>
          <p:cNvSpPr>
            <a:spLocks noGrp="1" noChangeArrowheads="1"/>
          </p:cNvSpPr>
          <p:nvPr>
            <p:ph type="subTitle" idx="1"/>
          </p:nvPr>
        </p:nvSpPr>
        <p:spPr>
          <a:xfrm>
            <a:off x="2016124" y="1773238"/>
            <a:ext cx="6516315" cy="2312987"/>
          </a:xfrm>
        </p:spPr>
        <p:txBody>
          <a:bodyPr/>
          <a:lstStyle/>
          <a:p>
            <a:pPr algn="ctr" eaLnBrk="1" hangingPunct="1"/>
            <a:endParaRPr lang="en-GB" altLang="en-US" sz="2100" b="1" dirty="0">
              <a:latin typeface="Verdana" panose="020B0604030504040204" pitchFamily="34" charset="0"/>
            </a:endParaRPr>
          </a:p>
          <a:p>
            <a:pPr algn="just" eaLnBrk="1" hangingPunct="1"/>
            <a:r>
              <a:rPr lang="en-GB" altLang="en-US" sz="3600" b="1">
                <a:latin typeface="Arial" panose="020B0604020202020204" pitchFamily="34" charset="0"/>
                <a:cs typeface="Arial" panose="020B0604020202020204" pitchFamily="34" charset="0"/>
              </a:rPr>
              <a:t>We commend this motion to the meeting</a:t>
            </a:r>
          </a:p>
          <a:p>
            <a:pPr marL="457200" lvl="1" indent="0" algn="just" eaLnBrk="1" hangingPunct="1">
              <a:buNone/>
            </a:pPr>
            <a:r>
              <a:rPr lang="en-GB" altLang="en-US" sz="2400" b="1">
                <a:latin typeface="Arial" panose="020B0604020202020204" pitchFamily="34" charset="0"/>
                <a:cs typeface="Arial" panose="020B0604020202020204" pitchFamily="34" charset="0"/>
              </a:rPr>
              <a:t>Martin Brady (proposer)</a:t>
            </a:r>
          </a:p>
          <a:p>
            <a:pPr marL="457200" lvl="1" indent="0" algn="just" eaLnBrk="1" hangingPunct="1">
              <a:buNone/>
            </a:pPr>
            <a:r>
              <a:rPr lang="en-GB" altLang="en-US" sz="2400" b="1">
                <a:latin typeface="Arial" panose="020B0604020202020204" pitchFamily="34" charset="0"/>
                <a:cs typeface="Arial" panose="020B0604020202020204" pitchFamily="34" charset="0"/>
              </a:rPr>
              <a:t>George Ryan (seconder)</a:t>
            </a:r>
          </a:p>
          <a:p>
            <a:pPr algn="ctr" eaLnBrk="1" hangingPunct="1"/>
            <a:br>
              <a:rPr lang="en-GB" altLang="en-US" sz="2100" dirty="0">
                <a:solidFill>
                  <a:srgbClr val="333399"/>
                </a:solidFill>
                <a:latin typeface="Arial" panose="020B0604020202020204" pitchFamily="34" charset="0"/>
                <a:cs typeface="Arial" panose="020B0604020202020204" pitchFamily="34" charset="0"/>
              </a:rPr>
            </a:br>
            <a:endParaRPr lang="en-GB" altLang="en-US" sz="2100" dirty="0">
              <a:solidFill>
                <a:srgbClr val="333399"/>
              </a:solidFill>
              <a:latin typeface="Arial" panose="020B0604020202020204" pitchFamily="34" charset="0"/>
              <a:cs typeface="Arial" panose="020B0604020202020204" pitchFamily="34" charset="0"/>
            </a:endParaRPr>
          </a:p>
          <a:p>
            <a:pPr algn="ctr" eaLnBrk="1" hangingPunct="1"/>
            <a:endParaRPr lang="en-GB" altLang="en-US" sz="2100" dirty="0">
              <a:solidFill>
                <a:srgbClr val="333399"/>
              </a:solidFill>
              <a:latin typeface="Verdana" panose="020B0604030504040204" pitchFamily="34" charset="0"/>
            </a:endParaRPr>
          </a:p>
          <a:p>
            <a:pPr algn="ctr" eaLnBrk="1" hangingPunct="1"/>
            <a:endParaRPr lang="en-GB" altLang="en-US" sz="2100" dirty="0">
              <a:solidFill>
                <a:srgbClr val="333399"/>
              </a:solidFill>
              <a:latin typeface="Verdana" panose="020B0604030504040204" pitchFamily="34" charset="0"/>
            </a:endParaRPr>
          </a:p>
          <a:p>
            <a:pPr algn="ctr" eaLnBrk="1" hangingPunct="1"/>
            <a:endParaRPr lang="en-US" altLang="en-US" sz="2100" dirty="0">
              <a:solidFill>
                <a:srgbClr val="333399"/>
              </a:solidFill>
              <a:latin typeface="Verdana" panose="020B0604030504040204" pitchFamily="34" charset="0"/>
            </a:endParaRPr>
          </a:p>
        </p:txBody>
      </p:sp>
      <p:sp>
        <p:nvSpPr>
          <p:cNvPr id="45059" name="Rectangle 7">
            <a:extLst>
              <a:ext uri="{FF2B5EF4-FFF2-40B4-BE49-F238E27FC236}">
                <a16:creationId xmlns:a16="http://schemas.microsoft.com/office/drawing/2014/main" id="{4A393F1D-5E24-1A7F-5716-687738A46C46}"/>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tx1"/>
              </a:buClr>
              <a:buSzPct val="70000"/>
              <a:buFont typeface="Wingdings" pitchFamily="2" charset="2"/>
              <a:buChar char="¢"/>
              <a:defRPr sz="3000">
                <a:solidFill>
                  <a:schemeClr val="tx2"/>
                </a:solidFill>
                <a:latin typeface="Arial" panose="020B0604020202020204" pitchFamily="34" charset="0"/>
                <a:cs typeface="Arial" panose="020B0604020202020204" pitchFamily="34" charset="0"/>
              </a:defRPr>
            </a:lvl1pPr>
            <a:lvl2pPr marL="742950" indent="-285750">
              <a:spcBef>
                <a:spcPct val="20000"/>
              </a:spcBef>
              <a:buClr>
                <a:schemeClr val="accent1"/>
              </a:buClr>
              <a:buSzPct val="75000"/>
              <a:buFont typeface="Wingdings" pitchFamily="2" charset="2"/>
              <a:buChar char="l"/>
              <a:defRPr sz="2800">
                <a:solidFill>
                  <a:schemeClr val="tx2"/>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cs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9pPr>
          </a:lstStyle>
          <a:p>
            <a:pPr>
              <a:spcBef>
                <a:spcPct val="0"/>
              </a:spcBef>
              <a:buClrTx/>
              <a:buSzTx/>
              <a:buFontTx/>
              <a:buNone/>
            </a:pPr>
            <a:endParaRPr lang="en-US" altLang="en-US" sz="1800" dirty="0">
              <a:solidFill>
                <a:schemeClr val="tx1"/>
              </a:solidFill>
            </a:endParaRPr>
          </a:p>
        </p:txBody>
      </p:sp>
      <p:sp>
        <p:nvSpPr>
          <p:cNvPr id="45060" name="Rectangle 8">
            <a:extLst>
              <a:ext uri="{FF2B5EF4-FFF2-40B4-BE49-F238E27FC236}">
                <a16:creationId xmlns:a16="http://schemas.microsoft.com/office/drawing/2014/main" id="{B56E46FD-4C19-0038-D178-F90457CCEAA3}"/>
              </a:ext>
            </a:extLst>
          </p:cNvPr>
          <p:cNvSpPr>
            <a:spLocks noChangeArrowheads="1"/>
          </p:cNvSpPr>
          <p:nvPr/>
        </p:nvSpPr>
        <p:spPr bwMode="auto">
          <a:xfrm>
            <a:off x="0" y="1943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tx1"/>
              </a:buClr>
              <a:buSzPct val="70000"/>
              <a:buFont typeface="Wingdings" pitchFamily="2" charset="2"/>
              <a:buChar char="¢"/>
              <a:defRPr sz="3000">
                <a:solidFill>
                  <a:schemeClr val="tx2"/>
                </a:solidFill>
                <a:latin typeface="Arial" panose="020B0604020202020204" pitchFamily="34" charset="0"/>
                <a:cs typeface="Arial" panose="020B0604020202020204" pitchFamily="34" charset="0"/>
              </a:defRPr>
            </a:lvl1pPr>
            <a:lvl2pPr marL="742950" indent="-285750">
              <a:spcBef>
                <a:spcPct val="20000"/>
              </a:spcBef>
              <a:buClr>
                <a:schemeClr val="accent1"/>
              </a:buClr>
              <a:buSzPct val="75000"/>
              <a:buFont typeface="Wingdings" pitchFamily="2" charset="2"/>
              <a:buChar char="l"/>
              <a:defRPr sz="2800">
                <a:solidFill>
                  <a:schemeClr val="tx2"/>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cs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cs typeface="Arial" panose="020B0604020202020204" pitchFamily="34" charset="0"/>
              </a:defRPr>
            </a:lvl9pPr>
          </a:lstStyle>
          <a:p>
            <a:pPr>
              <a:spcBef>
                <a:spcPct val="0"/>
              </a:spcBef>
              <a:buClrTx/>
              <a:buSzTx/>
              <a:buFontTx/>
              <a:buNone/>
            </a:pPr>
            <a:endParaRPr lang="en-US" altLang="en-US" sz="1800" dirty="0">
              <a:solidFill>
                <a:schemeClr val="tx1"/>
              </a:solidFill>
            </a:endParaRPr>
          </a:p>
        </p:txBody>
      </p:sp>
      <p:pic>
        <p:nvPicPr>
          <p:cNvPr id="45061" name="Picture 6">
            <a:extLst>
              <a:ext uri="{FF2B5EF4-FFF2-40B4-BE49-F238E27FC236}">
                <a16:creationId xmlns:a16="http://schemas.microsoft.com/office/drawing/2014/main" id="{235B8A40-344F-3C51-96D9-5F3221498902}"/>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563937" y="4581128"/>
            <a:ext cx="2016125"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5126A102-4F6C-5BC2-D628-C7DE61C08EA8}"/>
              </a:ext>
            </a:extLst>
          </p:cNvPr>
          <p:cNvSpPr/>
          <p:nvPr/>
        </p:nvSpPr>
        <p:spPr>
          <a:xfrm>
            <a:off x="7452320" y="44624"/>
            <a:ext cx="1440160" cy="10801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3E79D-D00F-A2EF-B105-22C5FF333F5D}"/>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CE2512A5-46B6-4AC1-1E6C-2C330CF475F3}"/>
              </a:ext>
            </a:extLst>
          </p:cNvPr>
          <p:cNvSpPr>
            <a:spLocks noGrp="1" noChangeArrowheads="1"/>
          </p:cNvSpPr>
          <p:nvPr>
            <p:ph type="title"/>
          </p:nvPr>
        </p:nvSpPr>
        <p:spPr/>
        <p:txBody>
          <a:bodyPr/>
          <a:lstStyle/>
          <a:p>
            <a:r>
              <a:rPr lang="en-US" altLang="en-US"/>
              <a:t>The motion</a:t>
            </a:r>
            <a:endParaRPr lang="en-IE" altLang="en-US" dirty="0"/>
          </a:p>
        </p:txBody>
      </p:sp>
      <p:sp>
        <p:nvSpPr>
          <p:cNvPr id="7171" name="Content Placeholder 2">
            <a:extLst>
              <a:ext uri="{FF2B5EF4-FFF2-40B4-BE49-F238E27FC236}">
                <a16:creationId xmlns:a16="http://schemas.microsoft.com/office/drawing/2014/main" id="{867B2F10-5747-DE02-61CE-6058CD193347}"/>
              </a:ext>
            </a:extLst>
          </p:cNvPr>
          <p:cNvSpPr>
            <a:spLocks noGrp="1" noChangeArrowheads="1"/>
          </p:cNvSpPr>
          <p:nvPr>
            <p:ph idx="1"/>
          </p:nvPr>
        </p:nvSpPr>
        <p:spPr>
          <a:xfrm>
            <a:off x="1344613" y="1952625"/>
            <a:ext cx="7548562" cy="4692650"/>
          </a:xfrm>
        </p:spPr>
        <p:txBody>
          <a:bodyPr/>
          <a:lstStyle/>
          <a:p>
            <a:pPr marL="0" indent="0">
              <a:spcAft>
                <a:spcPts val="600"/>
              </a:spcAft>
              <a:buClr>
                <a:srgbClr val="C00000"/>
              </a:buClr>
              <a:buSzPct val="80000"/>
              <a:buNone/>
            </a:pPr>
            <a:r>
              <a:rPr lang="en-IE" sz="2400" b="0">
                <a:effectLst/>
                <a:latin typeface="Arial" panose="020B0604020202020204" pitchFamily="34" charset="0"/>
                <a:cs typeface="Arial" panose="020B0604020202020204" pitchFamily="34" charset="0"/>
              </a:rPr>
              <a:t>The Governing Council proposes that the CBAI </a:t>
            </a:r>
            <a:r>
              <a:rPr lang="en-IE" sz="2400" b="1">
                <a:effectLst/>
                <a:latin typeface="Arial" panose="020B0604020202020204" pitchFamily="34" charset="0"/>
                <a:cs typeface="Arial" panose="020B0604020202020204" pitchFamily="34" charset="0"/>
              </a:rPr>
              <a:t>amalgamates with the Northern Ireland Bridge Union with effect from 1 September 2026</a:t>
            </a:r>
            <a:r>
              <a:rPr lang="en-IE" sz="2400" b="0">
                <a:effectLst/>
                <a:latin typeface="Arial" panose="020B0604020202020204" pitchFamily="34" charset="0"/>
                <a:cs typeface="Arial" panose="020B0604020202020204" pitchFamily="34" charset="0"/>
              </a:rPr>
              <a:t>, or such other date as may be agreed between the two parties, as set out in the information contained in an email to members dated 15 May 2026 and posted on the CBAI website on that date, and that the Governing Council be authorized to do all things necessary to achieve the proposed amalgamation, including </a:t>
            </a:r>
            <a:r>
              <a:rPr lang="en-IE" sz="2400" b="1">
                <a:effectLst/>
                <a:latin typeface="Arial" panose="020B0604020202020204" pitchFamily="34" charset="0"/>
                <a:cs typeface="Arial" panose="020B0604020202020204" pitchFamily="34" charset="0"/>
              </a:rPr>
              <a:t>the establishment of a Company Limited by Guarantee under the Irish Companies Acts.</a:t>
            </a:r>
            <a:endParaRPr lang="en-US" alt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3363633"/>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20D79487-EE9C-4A95-6790-186C2E98707F}"/>
              </a:ext>
            </a:extLst>
          </p:cNvPr>
          <p:cNvSpPr>
            <a:spLocks noGrp="1" noChangeArrowheads="1"/>
          </p:cNvSpPr>
          <p:nvPr>
            <p:ph type="title"/>
          </p:nvPr>
        </p:nvSpPr>
        <p:spPr/>
        <p:txBody>
          <a:bodyPr/>
          <a:lstStyle/>
          <a:p>
            <a:r>
              <a:rPr lang="en-US" altLang="en-US"/>
              <a:t>The motion</a:t>
            </a:r>
            <a:endParaRPr lang="en-IE" altLang="en-US" dirty="0"/>
          </a:p>
        </p:txBody>
      </p:sp>
      <p:sp>
        <p:nvSpPr>
          <p:cNvPr id="7171" name="Content Placeholder 2">
            <a:extLst>
              <a:ext uri="{FF2B5EF4-FFF2-40B4-BE49-F238E27FC236}">
                <a16:creationId xmlns:a16="http://schemas.microsoft.com/office/drawing/2014/main" id="{274FF168-86E5-D936-203D-036D1F80C3C5}"/>
              </a:ext>
            </a:extLst>
          </p:cNvPr>
          <p:cNvSpPr>
            <a:spLocks noGrp="1" noChangeArrowheads="1"/>
          </p:cNvSpPr>
          <p:nvPr>
            <p:ph idx="1"/>
          </p:nvPr>
        </p:nvSpPr>
        <p:spPr>
          <a:xfrm>
            <a:off x="1344613" y="1952625"/>
            <a:ext cx="7548562" cy="4692650"/>
          </a:xfrm>
        </p:spPr>
        <p:txBody>
          <a:bodyPr/>
          <a:lstStyle/>
          <a:p>
            <a:pPr marL="0" indent="0">
              <a:spcAft>
                <a:spcPts val="600"/>
              </a:spcAft>
              <a:buClr>
                <a:srgbClr val="C00000"/>
              </a:buClr>
              <a:buSzPct val="80000"/>
              <a:buNone/>
            </a:pPr>
            <a:r>
              <a:rPr lang="en-IE" sz="2400" b="0">
                <a:effectLst/>
                <a:latin typeface="Arial" panose="020B0604020202020204" pitchFamily="34" charset="0"/>
                <a:cs typeface="Arial" panose="020B0604020202020204" pitchFamily="34" charset="0"/>
              </a:rPr>
              <a:t>The Governing Council proposes that the CBAI amalgamates with the Northern Ireland Bridge Union with effect from 1 September 2026, or such other date as may be agreed between the two parties, as set out in the information contained in an email to members dated 15 May 2026 and posted on the CBAI website on that date, and that the Governing Council be authorized to do all things necessary to achieve the proposed amalgamation, including the establishment of a Company Limited by Guarantee under the Irish Companies Acts.</a:t>
            </a:r>
            <a:endParaRPr lang="en-US" altLang="en-US" sz="2400" dirty="0">
              <a:latin typeface="Arial" panose="020B0604020202020204" pitchFamily="34" charset="0"/>
              <a:cs typeface="Arial" panose="020B0604020202020204" pitchFamily="34"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205B9-3C4B-2470-8794-CD8DB124FDAF}"/>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344841BD-98CC-32D6-3DD2-DF9DB4E0D565}"/>
              </a:ext>
            </a:extLst>
          </p:cNvPr>
          <p:cNvSpPr>
            <a:spLocks noGrp="1" noChangeArrowheads="1"/>
          </p:cNvSpPr>
          <p:nvPr>
            <p:ph type="title"/>
          </p:nvPr>
        </p:nvSpPr>
        <p:spPr/>
        <p:txBody>
          <a:bodyPr/>
          <a:lstStyle/>
          <a:p>
            <a:r>
              <a:rPr lang="en-US" altLang="en-US"/>
              <a:t>Key points</a:t>
            </a:r>
            <a:endParaRPr lang="en-IE" altLang="en-US" dirty="0"/>
          </a:p>
        </p:txBody>
      </p:sp>
      <p:sp>
        <p:nvSpPr>
          <p:cNvPr id="7171" name="Content Placeholder 2">
            <a:extLst>
              <a:ext uri="{FF2B5EF4-FFF2-40B4-BE49-F238E27FC236}">
                <a16:creationId xmlns:a16="http://schemas.microsoft.com/office/drawing/2014/main" id="{4F9DD19B-AA50-DCD6-578D-45FD12A2040D}"/>
              </a:ext>
            </a:extLst>
          </p:cNvPr>
          <p:cNvSpPr>
            <a:spLocks noGrp="1" noChangeArrowheads="1"/>
          </p:cNvSpPr>
          <p:nvPr>
            <p:ph idx="1"/>
          </p:nvPr>
        </p:nvSpPr>
        <p:spPr>
          <a:xfrm>
            <a:off x="1344613" y="1952625"/>
            <a:ext cx="7548562" cy="4692650"/>
          </a:xfrm>
        </p:spPr>
        <p:txBody>
          <a:bodyPr/>
          <a:lstStyle/>
          <a:p>
            <a:pPr>
              <a:spcAft>
                <a:spcPts val="600"/>
              </a:spcAft>
              <a:buSzPct val="80000"/>
            </a:pPr>
            <a:r>
              <a:rPr lang="en-IE" sz="2400" b="0">
                <a:effectLst/>
                <a:latin typeface="Arial" panose="020B0604020202020204" pitchFamily="34" charset="0"/>
                <a:cs typeface="Arial" panose="020B0604020202020204" pitchFamily="34" charset="0"/>
              </a:rPr>
              <a:t>Amalgamation with Northern Ireland Bridge Union</a:t>
            </a:r>
          </a:p>
          <a:p>
            <a:pPr>
              <a:spcAft>
                <a:spcPts val="600"/>
              </a:spcAft>
              <a:buSzPct val="80000"/>
            </a:pPr>
            <a:r>
              <a:rPr lang="en-IE" altLang="en-US" sz="2400">
                <a:latin typeface="Arial" panose="020B0604020202020204" pitchFamily="34" charset="0"/>
                <a:cs typeface="Arial" panose="020B0604020202020204" pitchFamily="34" charset="0"/>
              </a:rPr>
              <a:t>Target date of 1</a:t>
            </a:r>
            <a:r>
              <a:rPr lang="en-IE" altLang="en-US" sz="2400" baseline="30000">
                <a:latin typeface="Arial" panose="020B0604020202020204" pitchFamily="34" charset="0"/>
                <a:cs typeface="Arial" panose="020B0604020202020204" pitchFamily="34" charset="0"/>
              </a:rPr>
              <a:t>st</a:t>
            </a:r>
            <a:r>
              <a:rPr lang="en-IE" altLang="en-US" sz="2400">
                <a:latin typeface="Arial" panose="020B0604020202020204" pitchFamily="34" charset="0"/>
                <a:cs typeface="Arial" panose="020B0604020202020204" pitchFamily="34" charset="0"/>
              </a:rPr>
              <a:t> September 2026</a:t>
            </a:r>
          </a:p>
          <a:p>
            <a:pPr>
              <a:spcAft>
                <a:spcPts val="600"/>
              </a:spcAft>
              <a:buSzPct val="80000"/>
            </a:pPr>
            <a:r>
              <a:rPr lang="en-IE" altLang="en-US" sz="2400">
                <a:latin typeface="Arial" panose="020B0604020202020204" pitchFamily="34" charset="0"/>
                <a:cs typeface="Arial" panose="020B0604020202020204" pitchFamily="34" charset="0"/>
              </a:rPr>
              <a:t>Some limited flexibility if target date is not immediately achievable</a:t>
            </a:r>
          </a:p>
          <a:p>
            <a:pPr>
              <a:spcAft>
                <a:spcPts val="600"/>
              </a:spcAft>
              <a:buSzPct val="80000"/>
            </a:pPr>
            <a:r>
              <a:rPr lang="en-IE" altLang="en-US" sz="2400">
                <a:latin typeface="Arial" panose="020B0604020202020204" pitchFamily="34" charset="0"/>
                <a:cs typeface="Arial" panose="020B0604020202020204" pitchFamily="34" charset="0"/>
              </a:rPr>
              <a:t>Authorizes the establishment of a Company Limited by Guarantee</a:t>
            </a: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821004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571AA79-177F-EE71-975F-16501717D016}"/>
              </a:ext>
            </a:extLst>
          </p:cNvPr>
          <p:cNvSpPr>
            <a:spLocks noGrp="1" noChangeArrowheads="1"/>
          </p:cNvSpPr>
          <p:nvPr>
            <p:ph type="title"/>
          </p:nvPr>
        </p:nvSpPr>
        <p:spPr/>
        <p:txBody>
          <a:bodyPr/>
          <a:lstStyle/>
          <a:p>
            <a:r>
              <a:rPr lang="en-US" altLang="en-US"/>
              <a:t>Why amalgamate?</a:t>
            </a:r>
            <a:endParaRPr lang="en-IE" altLang="en-US" dirty="0"/>
          </a:p>
        </p:txBody>
      </p:sp>
      <p:sp>
        <p:nvSpPr>
          <p:cNvPr id="8195" name="Content Placeholder 2">
            <a:extLst>
              <a:ext uri="{FF2B5EF4-FFF2-40B4-BE49-F238E27FC236}">
                <a16:creationId xmlns:a16="http://schemas.microsoft.com/office/drawing/2014/main" id="{BD0991D3-A2EC-6CD3-5DE3-30EC7FD1E595}"/>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Creates a larger, more dynamic organization</a:t>
            </a:r>
          </a:p>
          <a:p>
            <a:pPr>
              <a:spcAft>
                <a:spcPts val="600"/>
              </a:spcAft>
            </a:pPr>
            <a:r>
              <a:rPr lang="en-US" altLang="en-US" sz="2400"/>
              <a:t>Blends experience and best practices of both bodies</a:t>
            </a:r>
          </a:p>
          <a:p>
            <a:pPr>
              <a:spcAft>
                <a:spcPts val="600"/>
              </a:spcAft>
            </a:pPr>
            <a:r>
              <a:rPr lang="en-US" altLang="en-US" sz="2400"/>
              <a:t>Allows us to spread limited resources better</a:t>
            </a:r>
          </a:p>
          <a:p>
            <a:pPr>
              <a:spcAft>
                <a:spcPts val="600"/>
              </a:spcAft>
            </a:pPr>
            <a:r>
              <a:rPr lang="en-US" altLang="en-US" sz="2400"/>
              <a:t>Eliminates the inefficiency of the Irish Bridge Union</a:t>
            </a:r>
          </a:p>
          <a:p>
            <a:pPr>
              <a:spcAft>
                <a:spcPts val="600"/>
              </a:spcAft>
            </a:pPr>
            <a:r>
              <a:rPr lang="en-US" altLang="en-US" sz="2400"/>
              <a:t>Creates the potential for cross-border government funding</a:t>
            </a:r>
          </a:p>
          <a:p>
            <a:pPr>
              <a:spcAft>
                <a:spcPts val="600"/>
              </a:spcAft>
            </a:pPr>
            <a:r>
              <a:rPr lang="en-US" altLang="en-US" sz="2400"/>
              <a:t>Impetus for a focus on promotion and development of the game</a:t>
            </a:r>
          </a:p>
          <a:p>
            <a:pPr>
              <a:spcAft>
                <a:spcPts val="600"/>
              </a:spcAft>
            </a:pPr>
            <a:r>
              <a:rPr lang="en-US" altLang="en-US" sz="2400"/>
              <a:t>Improved and more modern governance</a:t>
            </a:r>
          </a:p>
          <a:p>
            <a:pPr>
              <a:spcAft>
                <a:spcPts val="600"/>
              </a:spcAft>
            </a:pPr>
            <a:endParaRPr lang="en-IE" altLang="en-US" sz="2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5D051-152F-06D3-E3DB-7F503B6F027D}"/>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2A8E0B59-BC1F-F617-34ED-FB933079958B}"/>
              </a:ext>
            </a:extLst>
          </p:cNvPr>
          <p:cNvSpPr>
            <a:spLocks noGrp="1" noChangeArrowheads="1"/>
          </p:cNvSpPr>
          <p:nvPr>
            <p:ph type="title"/>
          </p:nvPr>
        </p:nvSpPr>
        <p:spPr/>
        <p:txBody>
          <a:bodyPr/>
          <a:lstStyle/>
          <a:p>
            <a:r>
              <a:rPr lang="en-US" altLang="en-US"/>
              <a:t>Formulation of proposal</a:t>
            </a:r>
            <a:endParaRPr lang="en-IE" altLang="en-US" dirty="0"/>
          </a:p>
        </p:txBody>
      </p:sp>
      <p:sp>
        <p:nvSpPr>
          <p:cNvPr id="8195" name="Content Placeholder 2">
            <a:extLst>
              <a:ext uri="{FF2B5EF4-FFF2-40B4-BE49-F238E27FC236}">
                <a16:creationId xmlns:a16="http://schemas.microsoft.com/office/drawing/2014/main" id="{1F4AD807-7DB2-0CBB-F629-FE1820121CA1}"/>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A working group of NIBU and CBAI representatives, plus an external expert in sports governance, met through the first half of the 2025-26 season </a:t>
            </a:r>
          </a:p>
          <a:p>
            <a:pPr marL="0" indent="0">
              <a:spcAft>
                <a:spcPts val="600"/>
              </a:spcAft>
              <a:buNone/>
            </a:pPr>
            <a:r>
              <a:rPr lang="en-US" altLang="en-US" sz="2400"/>
              <a:t>	</a:t>
            </a:r>
            <a:r>
              <a:rPr lang="en-US" altLang="en-US" sz="1800"/>
              <a:t>Working group: LizAnn Doyle, Michael McFaul, Máire O’Connor, 	Jim O’Sullivan, George Ryan</a:t>
            </a:r>
          </a:p>
          <a:p>
            <a:pPr marL="0" indent="0">
              <a:spcAft>
                <a:spcPts val="600"/>
              </a:spcAft>
              <a:buNone/>
            </a:pPr>
            <a:r>
              <a:rPr lang="en-US" altLang="en-US" sz="1800"/>
              <a:t>	Consultant: Senan Turnbull (Carmichael)</a:t>
            </a:r>
          </a:p>
          <a:p>
            <a:pPr>
              <a:spcAft>
                <a:spcPts val="600"/>
              </a:spcAft>
            </a:pPr>
            <a:r>
              <a:rPr lang="en-US" altLang="en-US" sz="2400"/>
              <a:t>Group’s proposals discussed and agreed with CEO and VP (Contributions also from Martin Purdy &amp; Ian Hamilton)</a:t>
            </a:r>
          </a:p>
          <a:p>
            <a:pPr>
              <a:spcAft>
                <a:spcPts val="600"/>
              </a:spcAft>
            </a:pPr>
            <a:r>
              <a:rPr lang="en-US" altLang="en-US" sz="2400"/>
              <a:t>Approved by Governing Council on 16 April 2026 and subsequently reviewed by each Region</a:t>
            </a:r>
          </a:p>
          <a:p>
            <a:pPr>
              <a:spcAft>
                <a:spcPts val="600"/>
              </a:spcAft>
            </a:pPr>
            <a:endParaRPr lang="en-IE" altLang="en-US" sz="2400" dirty="0"/>
          </a:p>
        </p:txBody>
      </p:sp>
    </p:spTree>
    <p:extLst>
      <p:ext uri="{BB962C8B-B14F-4D97-AF65-F5344CB8AC3E}">
        <p14:creationId xmlns:p14="http://schemas.microsoft.com/office/powerpoint/2010/main" val="408426041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08276-E950-F972-8410-FF18349D178A}"/>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ECEDA8E1-33C0-FA62-C877-B86EB3FE02B2}"/>
              </a:ext>
            </a:extLst>
          </p:cNvPr>
          <p:cNvSpPr>
            <a:spLocks noGrp="1" noChangeArrowheads="1"/>
          </p:cNvSpPr>
          <p:nvPr>
            <p:ph type="title"/>
          </p:nvPr>
        </p:nvSpPr>
        <p:spPr/>
        <p:txBody>
          <a:bodyPr/>
          <a:lstStyle/>
          <a:p>
            <a:r>
              <a:rPr lang="en-US" altLang="en-US"/>
              <a:t>From Assocation to CLG</a:t>
            </a:r>
            <a:endParaRPr lang="en-IE" altLang="en-US" dirty="0"/>
          </a:p>
        </p:txBody>
      </p:sp>
      <p:sp>
        <p:nvSpPr>
          <p:cNvPr id="8195" name="Content Placeholder 2">
            <a:extLst>
              <a:ext uri="{FF2B5EF4-FFF2-40B4-BE49-F238E27FC236}">
                <a16:creationId xmlns:a16="http://schemas.microsoft.com/office/drawing/2014/main" id="{255FA0B9-CE28-074F-6531-C3993D3F26EF}"/>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Association structure is no longer appropriate for governance purposes – unclear in terms of potential liability</a:t>
            </a:r>
            <a:endParaRPr lang="en-US" altLang="en-US" sz="2400" dirty="0"/>
          </a:p>
          <a:p>
            <a:pPr>
              <a:spcAft>
                <a:spcPts val="600"/>
              </a:spcAft>
            </a:pPr>
            <a:r>
              <a:rPr lang="en-US" altLang="en-US" sz="2400"/>
              <a:t>Strong recommendation of lawyers (Philip Lee) that we adopt CLG structure</a:t>
            </a:r>
          </a:p>
          <a:p>
            <a:pPr>
              <a:spcAft>
                <a:spcPts val="600"/>
              </a:spcAft>
            </a:pPr>
            <a:r>
              <a:rPr lang="en-US" altLang="en-US" sz="2400"/>
              <a:t>CLG structure (“Company Limited by Guarantee”) will limit liability of organization</a:t>
            </a:r>
          </a:p>
          <a:p>
            <a:pPr>
              <a:spcAft>
                <a:spcPts val="600"/>
              </a:spcAft>
            </a:pPr>
            <a:r>
              <a:rPr lang="en-US" altLang="en-US" sz="2400"/>
              <a:t>Actual liability will be held by 14 “Company Members”, one nominated by each Region, to the token sum of €1 each.</a:t>
            </a:r>
            <a:endParaRPr lang="en-US" altLang="en-US" sz="2400" dirty="0"/>
          </a:p>
        </p:txBody>
      </p:sp>
    </p:spTree>
    <p:extLst>
      <p:ext uri="{BB962C8B-B14F-4D97-AF65-F5344CB8AC3E}">
        <p14:creationId xmlns:p14="http://schemas.microsoft.com/office/powerpoint/2010/main" val="383609796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27830-8A02-B3E5-BCF4-0F680F3F6477}"/>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1029DB8D-6480-0CF4-2D63-31CCDF0BC259}"/>
              </a:ext>
            </a:extLst>
          </p:cNvPr>
          <p:cNvSpPr>
            <a:spLocks noGrp="1" noChangeArrowheads="1"/>
          </p:cNvSpPr>
          <p:nvPr>
            <p:ph type="title"/>
          </p:nvPr>
        </p:nvSpPr>
        <p:spPr/>
        <p:txBody>
          <a:bodyPr/>
          <a:lstStyle/>
          <a:p>
            <a:r>
              <a:rPr lang="en-US" altLang="en-US"/>
              <a:t>Effects at club level</a:t>
            </a:r>
            <a:endParaRPr lang="en-IE" altLang="en-US" dirty="0"/>
          </a:p>
        </p:txBody>
      </p:sp>
      <p:sp>
        <p:nvSpPr>
          <p:cNvPr id="8195" name="Content Placeholder 2">
            <a:extLst>
              <a:ext uri="{FF2B5EF4-FFF2-40B4-BE49-F238E27FC236}">
                <a16:creationId xmlns:a16="http://schemas.microsoft.com/office/drawing/2014/main" id="{CD606050-21EA-035E-267D-9EF5D536B9EA}"/>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In brief, none. The experience of a night of bridge at the local club will remain unchanged</a:t>
            </a:r>
            <a:endParaRPr lang="en-US" altLang="en-US" sz="2400" dirty="0"/>
          </a:p>
          <a:p>
            <a:pPr>
              <a:spcAft>
                <a:spcPts val="600"/>
              </a:spcAft>
            </a:pPr>
            <a:r>
              <a:rPr lang="en-US" altLang="en-US" sz="2400"/>
              <a:t>Masterpoint structure will remain unchanged, with the same ranks and the same process for promotions</a:t>
            </a:r>
            <a:endParaRPr lang="en-US" altLang="en-US" sz="2400" dirty="0"/>
          </a:p>
          <a:p>
            <a:pPr>
              <a:spcAft>
                <a:spcPts val="600"/>
              </a:spcAft>
            </a:pPr>
            <a:r>
              <a:rPr lang="en-US" altLang="en-US" sz="2400"/>
              <a:t>Affiliation will remain unchanged (€12.50 for members of clubs in the Republic of Ireland, £10 for members of clubs in Northern Ireland)</a:t>
            </a:r>
            <a:endParaRPr lang="en-US" altLang="en-US" sz="2400" dirty="0"/>
          </a:p>
          <a:p>
            <a:pPr marL="0" indent="0">
              <a:spcAft>
                <a:spcPts val="600"/>
              </a:spcAft>
              <a:buNone/>
            </a:pPr>
            <a:endParaRPr lang="en-IE" altLang="en-US" sz="2400" dirty="0"/>
          </a:p>
        </p:txBody>
      </p:sp>
    </p:spTree>
    <p:extLst>
      <p:ext uri="{BB962C8B-B14F-4D97-AF65-F5344CB8AC3E}">
        <p14:creationId xmlns:p14="http://schemas.microsoft.com/office/powerpoint/2010/main" val="254642202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1A9E7-56D9-1B50-DC18-D0A4D1C14A40}"/>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43825BC9-FEF1-AE67-5329-0C1D0D1A44D7}"/>
              </a:ext>
            </a:extLst>
          </p:cNvPr>
          <p:cNvSpPr>
            <a:spLocks noGrp="1" noChangeArrowheads="1"/>
          </p:cNvSpPr>
          <p:nvPr>
            <p:ph type="title"/>
          </p:nvPr>
        </p:nvSpPr>
        <p:spPr/>
        <p:txBody>
          <a:bodyPr/>
          <a:lstStyle/>
          <a:p>
            <a:r>
              <a:rPr lang="en-US" altLang="en-US"/>
              <a:t>Effects at regional level</a:t>
            </a:r>
            <a:endParaRPr lang="en-IE" altLang="en-US" dirty="0"/>
          </a:p>
        </p:txBody>
      </p:sp>
      <p:sp>
        <p:nvSpPr>
          <p:cNvPr id="8195" name="Content Placeholder 2">
            <a:extLst>
              <a:ext uri="{FF2B5EF4-FFF2-40B4-BE49-F238E27FC236}">
                <a16:creationId xmlns:a16="http://schemas.microsoft.com/office/drawing/2014/main" id="{C8054C21-1CFB-BDFC-C58D-9A49AE607B8D}"/>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One new region, Northern Ireland</a:t>
            </a:r>
          </a:p>
          <a:p>
            <a:pPr>
              <a:spcAft>
                <a:spcPts val="600"/>
              </a:spcAft>
            </a:pPr>
            <a:r>
              <a:rPr lang="en-US" altLang="en-US" sz="2400"/>
              <a:t>13 current regions will keep their present boundaries</a:t>
            </a:r>
          </a:p>
          <a:p>
            <a:pPr>
              <a:spcAft>
                <a:spcPts val="600"/>
              </a:spcAft>
            </a:pPr>
            <a:r>
              <a:rPr lang="en-US" altLang="en-US" sz="2400"/>
              <a:t>Regional responsibilities will continue to include:</a:t>
            </a:r>
          </a:p>
          <a:p>
            <a:pPr lvl="1">
              <a:spcBef>
                <a:spcPts val="0"/>
              </a:spcBef>
              <a:spcAft>
                <a:spcPts val="0"/>
              </a:spcAft>
            </a:pPr>
            <a:r>
              <a:rPr lang="en-US" altLang="en-US" sz="2200"/>
              <a:t>organizing qualifying competitions for national events</a:t>
            </a:r>
          </a:p>
          <a:p>
            <a:pPr lvl="1">
              <a:spcBef>
                <a:spcPts val="0"/>
              </a:spcBef>
              <a:spcAft>
                <a:spcPts val="0"/>
              </a:spcAft>
            </a:pPr>
            <a:r>
              <a:rPr lang="en-US" altLang="en-US" sz="2200"/>
              <a:t>nominating a President-Elect when their turn comes</a:t>
            </a:r>
          </a:p>
          <a:p>
            <a:pPr lvl="1">
              <a:spcBef>
                <a:spcPts val="0"/>
              </a:spcBef>
              <a:spcAft>
                <a:spcPts val="0"/>
              </a:spcAft>
            </a:pPr>
            <a:r>
              <a:rPr lang="en-US" altLang="en-US" sz="2200"/>
              <a:t>maintaining accounts, and submitting them to Bridge Ireland</a:t>
            </a:r>
            <a:endParaRPr lang="en-US" altLang="en-US" sz="2200" dirty="0"/>
          </a:p>
          <a:p>
            <a:pPr>
              <a:spcAft>
                <a:spcPts val="600"/>
              </a:spcAft>
            </a:pPr>
            <a:r>
              <a:rPr lang="en-US" altLang="en-US" sz="2400"/>
              <a:t>Regions will also nominate one company member each, and a panel of delegates to the new Bridge Management Group (BMG) (3 delegates, of whom 2 may attend and vote at any one meeting)</a:t>
            </a:r>
            <a:endParaRPr lang="en-US" altLang="en-US" sz="2400" dirty="0"/>
          </a:p>
          <a:p>
            <a:pPr marL="0" indent="0">
              <a:spcAft>
                <a:spcPts val="600"/>
              </a:spcAft>
              <a:buNone/>
            </a:pPr>
            <a:endParaRPr lang="en-IE" altLang="en-US" sz="2400" dirty="0"/>
          </a:p>
        </p:txBody>
      </p:sp>
    </p:spTree>
    <p:extLst>
      <p:ext uri="{BB962C8B-B14F-4D97-AF65-F5344CB8AC3E}">
        <p14:creationId xmlns:p14="http://schemas.microsoft.com/office/powerpoint/2010/main" val="278061765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B4E66-0EB7-12A4-67C0-0E4B50B30DA5}"/>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574FD287-2234-739D-6C64-9B3951D23304}"/>
              </a:ext>
            </a:extLst>
          </p:cNvPr>
          <p:cNvSpPr>
            <a:spLocks noGrp="1" noChangeArrowheads="1"/>
          </p:cNvSpPr>
          <p:nvPr>
            <p:ph type="title"/>
          </p:nvPr>
        </p:nvSpPr>
        <p:spPr/>
        <p:txBody>
          <a:bodyPr/>
          <a:lstStyle/>
          <a:p>
            <a:r>
              <a:rPr lang="en-US" altLang="en-US"/>
              <a:t>Effects at national level</a:t>
            </a:r>
            <a:endParaRPr lang="en-IE" altLang="en-US" dirty="0"/>
          </a:p>
        </p:txBody>
      </p:sp>
      <p:sp>
        <p:nvSpPr>
          <p:cNvPr id="8195" name="Content Placeholder 2">
            <a:extLst>
              <a:ext uri="{FF2B5EF4-FFF2-40B4-BE49-F238E27FC236}">
                <a16:creationId xmlns:a16="http://schemas.microsoft.com/office/drawing/2014/main" id="{3E380B64-4CF6-8C4E-7904-441FDD076221}"/>
              </a:ext>
            </a:extLst>
          </p:cNvPr>
          <p:cNvSpPr>
            <a:spLocks noGrp="1" noChangeArrowheads="1"/>
          </p:cNvSpPr>
          <p:nvPr>
            <p:ph idx="1"/>
          </p:nvPr>
        </p:nvSpPr>
        <p:spPr>
          <a:xfrm>
            <a:off x="1331913" y="1819275"/>
            <a:ext cx="7704137" cy="5038725"/>
          </a:xfrm>
        </p:spPr>
        <p:txBody>
          <a:bodyPr/>
          <a:lstStyle/>
          <a:p>
            <a:pPr>
              <a:spcAft>
                <a:spcPts val="600"/>
              </a:spcAft>
            </a:pPr>
            <a:r>
              <a:rPr lang="en-US" altLang="en-US" sz="2400"/>
              <a:t>Significant changes at national level</a:t>
            </a:r>
          </a:p>
          <a:p>
            <a:pPr>
              <a:spcAft>
                <a:spcPts val="600"/>
              </a:spcAft>
            </a:pPr>
            <a:r>
              <a:rPr lang="en-US" altLang="en-US" sz="2400"/>
              <a:t>New name: “</a:t>
            </a:r>
            <a:r>
              <a:rPr lang="en-US" altLang="en-US" sz="2400" b="1"/>
              <a:t>Bridge Ireland</a:t>
            </a:r>
            <a:r>
              <a:rPr lang="en-US" altLang="en-US" sz="2400"/>
              <a:t>”</a:t>
            </a:r>
          </a:p>
          <a:p>
            <a:pPr>
              <a:spcAft>
                <a:spcPts val="600"/>
              </a:spcAft>
            </a:pPr>
            <a:r>
              <a:rPr lang="en-US" altLang="en-US" sz="2400"/>
              <a:t>14 Company Members, one nominated by each Region, will form the official “Membership”</a:t>
            </a:r>
          </a:p>
          <a:p>
            <a:pPr>
              <a:spcAft>
                <a:spcPts val="600"/>
              </a:spcAft>
            </a:pPr>
            <a:r>
              <a:rPr lang="en-US" altLang="en-US" sz="2400"/>
              <a:t>Company Members will elect a Board of up to 9 Directors annually</a:t>
            </a:r>
          </a:p>
          <a:p>
            <a:pPr>
              <a:spcAft>
                <a:spcPts val="600"/>
              </a:spcAft>
            </a:pPr>
            <a:r>
              <a:rPr lang="en-US" altLang="en-US" sz="2400"/>
              <a:t>A Bridge Management Group (BMG) will be formed to manage all bridge-related matters</a:t>
            </a:r>
          </a:p>
          <a:p>
            <a:pPr>
              <a:spcAft>
                <a:spcPts val="600"/>
              </a:spcAft>
            </a:pPr>
            <a:endParaRPr lang="en-IE" altLang="en-US" sz="2400" dirty="0"/>
          </a:p>
        </p:txBody>
      </p:sp>
    </p:spTree>
    <p:extLst>
      <p:ext uri="{BB962C8B-B14F-4D97-AF65-F5344CB8AC3E}">
        <p14:creationId xmlns:p14="http://schemas.microsoft.com/office/powerpoint/2010/main" val="33898494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11913</TotalTime>
  <Words>1194</Words>
  <Application>Microsoft Office PowerPoint</Application>
  <PresentationFormat>On-screen Show (4:3)</PresentationFormat>
  <Paragraphs>96</Paragraphs>
  <Slides>18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Times New Roman</vt:lpstr>
      <vt:lpstr>Verdana</vt:lpstr>
      <vt:lpstr>Wingdings</vt:lpstr>
      <vt:lpstr>Echo</vt:lpstr>
      <vt:lpstr>CONTRACT BRIDGE ASSOCIATION OF IRELAND</vt:lpstr>
      <vt:lpstr>The motion</vt:lpstr>
      <vt:lpstr>Key points</vt:lpstr>
      <vt:lpstr>Why amalgamate?</vt:lpstr>
      <vt:lpstr>Formulation of proposal</vt:lpstr>
      <vt:lpstr>From Assocation to CLG</vt:lpstr>
      <vt:lpstr>Effects at club level</vt:lpstr>
      <vt:lpstr>Effects at regional level</vt:lpstr>
      <vt:lpstr>Effects at national level</vt:lpstr>
      <vt:lpstr>Effects at international level</vt:lpstr>
      <vt:lpstr>The Honorary President</vt:lpstr>
      <vt:lpstr>Governance: the Board of Directors</vt:lpstr>
      <vt:lpstr>Governance: Bridge Management Group</vt:lpstr>
      <vt:lpstr>Governance: the AGM</vt:lpstr>
      <vt:lpstr>Consultation process</vt:lpstr>
      <vt:lpstr>Next steps</vt:lpstr>
      <vt:lpstr>PowerPoint Presentation</vt:lpstr>
      <vt:lpstr>The motion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 BRIDGE ASSOCIATION OF IRELAND</dc:title>
  <dc:creator>Contract Bridge Asso</dc:creator>
  <cp:lastModifiedBy>Thomas Brady</cp:lastModifiedBy>
  <cp:revision>476</cp:revision>
  <cp:lastPrinted>2025-07-04T08:48:11Z</cp:lastPrinted>
  <dcterms:created xsi:type="dcterms:W3CDTF">2008-07-04T11:23:10Z</dcterms:created>
  <dcterms:modified xsi:type="dcterms:W3CDTF">2026-06-24T11:07:11Z</dcterms:modified>
</cp:coreProperties>
</file>