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8"/>
  </p:notesMasterIdLst>
  <p:sldIdLst>
    <p:sldId id="494" r:id="rId2"/>
    <p:sldId id="417" r:id="rId3"/>
    <p:sldId id="489" r:id="rId4"/>
    <p:sldId id="466" r:id="rId5"/>
    <p:sldId id="475" r:id="rId6"/>
    <p:sldId id="483" r:id="rId7"/>
    <p:sldId id="419" r:id="rId8"/>
    <p:sldId id="421" r:id="rId9"/>
    <p:sldId id="487" r:id="rId10"/>
    <p:sldId id="476" r:id="rId11"/>
    <p:sldId id="486" r:id="rId12"/>
    <p:sldId id="432" r:id="rId13"/>
    <p:sldId id="488" r:id="rId14"/>
    <p:sldId id="440" r:id="rId15"/>
    <p:sldId id="424" r:id="rId16"/>
    <p:sldId id="446" r:id="rId17"/>
    <p:sldId id="479" r:id="rId18"/>
    <p:sldId id="450" r:id="rId19"/>
    <p:sldId id="410" r:id="rId20"/>
    <p:sldId id="497" r:id="rId21"/>
    <p:sldId id="445" r:id="rId22"/>
    <p:sldId id="478" r:id="rId23"/>
    <p:sldId id="496" r:id="rId24"/>
    <p:sldId id="434" r:id="rId25"/>
    <p:sldId id="415" r:id="rId26"/>
    <p:sldId id="472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2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6" autoAdjust="0"/>
    <p:restoredTop sz="96276" autoAdjust="0"/>
  </p:normalViewPr>
  <p:slideViewPr>
    <p:cSldViewPr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B0A90F-94C2-AEB2-B836-42F9B10A3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5E2B8-98F6-2B7B-C9C1-B8A12A291B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14601C-BBB2-6943-BEFA-DDD45665AEB6}" type="datetimeFigureOut">
              <a:rPr lang="en-US"/>
              <a:pPr>
                <a:defRPr/>
              </a:pPr>
              <a:t>6/29/2026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C880EC-2D91-98CA-77AF-3DB90B7317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9E8D94-B38F-F55D-3729-7988A60EE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3B036-B969-D0C2-F2F0-D373B44C33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FE43A-1EB2-FA49-F728-25DD0D35F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F17ED5-7261-684F-8003-A3B1F1BB6D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C24CA-9D8A-D5AC-9E35-9758A581E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EEBAAA6-A4AF-4514-FC73-DCE30291DB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04C1DE9-0F30-F52E-CE2F-C0BC2552F7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19ADE5D-9773-88F1-3B80-548B7B2E9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76C2FD-7FD2-6A4A-9D71-BD56D75EFFD8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645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17ED5-7261-684F-8003-A3B1F1BB6DA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44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17ED5-7261-684F-8003-A3B1F1BB6DA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23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0C9D-DF84-130A-0CD4-C5B6A1B8E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141B0-3E5B-EB7E-A4E8-E53C6C106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0CE545-BCC2-4274-1FC7-6FC5ED643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F9218-82F0-AAF6-3A67-3C967514B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17ED5-7261-684F-8003-A3B1F1BB6DA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41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FAA76B9-1C6E-47A3-51F8-CF476452D5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FD894C2B-5D24-21A6-B068-1143504C3D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F5B21519-9D80-BAFF-5C7A-FA38B2BDB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3D0987-A115-B64B-8F42-56DBEFDF7404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C2664F4F-A646-44BF-B2C3-38268857284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>
            <a:extLst>
              <a:ext uri="{FF2B5EF4-FFF2-40B4-BE49-F238E27FC236}">
                <a16:creationId xmlns:a16="http://schemas.microsoft.com/office/drawing/2014/main" id="{BAEAAB42-652C-1787-9731-FD419030F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1FE46CE9-9E56-9E34-18F0-BFF498FC2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AA93E766-3019-345A-7A3F-4356BC033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62AEE75C-479B-A8CA-5AD7-25F1B0FFA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7ECBD1-F938-65A2-76F4-58BE773C6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DA14BB-10A2-85DD-5986-D7796E549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2DE3138-05B7-B826-BAB8-B6D9D47E6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09C3B-6111-EF4A-B649-23F6CFBED0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62CB9AB-A1AB-1E0F-2349-9F1BC686B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6679"/>
            <a:ext cx="1065510" cy="76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6353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24A9E4-75F1-F251-D4C9-146B2579F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04D185-A81D-A4E2-F40A-6609DC42D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B7A6C2-FC7A-B258-712E-60FDFDF1F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A994C-FA05-DE4E-A913-C93279DD9D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553878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0955D2-888E-232F-CEAE-A330D6220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317881-CE1C-4C50-A816-C9A20E9D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123BE-DD1D-256F-2913-2FA5D754C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AEAD-605A-324B-BD57-BE863506DF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034723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68480" cy="469235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420622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6E5FCE-9401-84EB-4EB7-D6BE3B339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52D1B-A670-988A-14B9-5A1BA2662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43275F-8981-07FF-9438-3DC3C1CAD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9C4A-74E9-5D4C-BD35-DCD493A33D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560888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AC874-4C65-CE31-E79D-8C29F0395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0AC3E-2D00-676E-5D90-965B66E16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CF092-CD4F-9615-6D95-8BD2D3E86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22CB-896B-B644-872B-CD46CB5501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3386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4000FF-7DF9-2A98-1D6E-8FA9C98D4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4EE48D-39E2-DDB3-27CE-F94066945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133CEE-B394-5544-45C6-8125230F9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5F94-38D1-5C49-8806-46B1AE5324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436390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44F392-E194-CCF8-F27B-6D270AAC2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D7A82A-5DF1-4C8E-DBD4-38E8AC560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9FD411-10DA-7EB7-5B29-F9915D0E4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3A85-21B0-5E4E-9C33-22D3B1FA67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25980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70F53E-D204-3CFF-91E9-F05F70740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1CAEA1-7B73-CEFF-FE42-101786002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A83D57-8E0B-ABA0-7865-4E1247CFA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7C15B-D798-3E49-9052-716EEE0E3D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463237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13360-2D5F-6365-A80B-F14398305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B387F-44B0-7D67-BAA2-F48E14B5B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CFE0B-7F57-9758-FBD6-202090463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6A47D-A2C2-7541-9F18-4BCC29172D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45280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479BE-4705-A51B-EFFD-BFD51D5D5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EE6EB-3044-D25A-AF92-E0D3EA798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F508A-ED4B-633B-9698-E79C5B11C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4E90-9899-2244-A89C-1C2A10C795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20134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cid:C2664F4F-A646-44BF-B2C3-38268857284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8C6A8C-922C-9F21-1839-865FA42FA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CD1BBD-BA65-3BF1-B3CA-1E53371F6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4650804A-8015-2AEF-997A-3595FB1E69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25D8872B-134A-8A2D-FD78-1B47154BBC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F5BDE2C3-9002-7A0E-8528-DC5F4F0E66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C05AE835-9F71-A04F-BD80-3B565DB69A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67213DA3-8CF5-124F-B4B2-0B70218F6C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Oval 8">
            <a:extLst>
              <a:ext uri="{FF2B5EF4-FFF2-40B4-BE49-F238E27FC236}">
                <a16:creationId xmlns:a16="http://schemas.microsoft.com/office/drawing/2014/main" id="{471A5562-510F-4093-A6C3-5569F8A5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3" name="Oval 9">
            <a:extLst>
              <a:ext uri="{FF2B5EF4-FFF2-40B4-BE49-F238E27FC236}">
                <a16:creationId xmlns:a16="http://schemas.microsoft.com/office/drawing/2014/main" id="{10A14681-B8D2-5489-DCD5-DFE1EFAF5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C00000">
              <a:alpha val="5921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4" name="Oval 10">
            <a:extLst>
              <a:ext uri="{FF2B5EF4-FFF2-40B4-BE49-F238E27FC236}">
                <a16:creationId xmlns:a16="http://schemas.microsoft.com/office/drawing/2014/main" id="{84E428DF-CDA4-5889-117C-1AE70C36D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70F99-3061-01E5-6E82-B6030924D68F}"/>
              </a:ext>
            </a:extLst>
          </p:cNvPr>
          <p:cNvSpPr/>
          <p:nvPr userDrawn="1"/>
        </p:nvSpPr>
        <p:spPr>
          <a:xfrm>
            <a:off x="0" y="6667500"/>
            <a:ext cx="9144000" cy="2178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5EEA41E-66EE-B02A-7EEC-4EBAC3C83C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38" y="6088077"/>
            <a:ext cx="1012162" cy="7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30000"/>
        <a:buFont typeface="Arial" panose="020B0604020202020204" pitchFamily="34" charset="0"/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30000"/>
        <a:buFont typeface="Arial" panose="020B0604020202020204" pitchFamily="34" charset="0"/>
        <a:buChar char="•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30000"/>
        <a:buFont typeface="Arial" panose="020B0604020202020204" pitchFamily="34" charset="0"/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30000"/>
        <a:buFont typeface="Arial" panose="020B0604020202020204" pitchFamily="34" charset="0"/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30000"/>
        <a:buFont typeface="Arial" panose="020B0604020202020204" pitchFamily="34" charset="0"/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C2664F4F-A646-44BF-B2C3-38268857284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cid:C2664F4F-A646-44BF-B2C3-38268857284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803CFA1-1CAF-0481-9DC3-380330BB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021CCE-4FA6-7712-3CEF-E3A637C0824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A0E1561-5DD6-EE22-221A-42075B6AD7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844824"/>
            <a:ext cx="7264400" cy="1469812"/>
          </a:xfrm>
        </p:spPr>
        <p:txBody>
          <a:bodyPr/>
          <a:lstStyle/>
          <a:p>
            <a:pPr algn="ctr" eaLnBrk="1" hangingPunct="1"/>
            <a:r>
              <a:rPr lang="en-GB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BRIDGE ASSOCIATION OF IRELAND</a:t>
            </a:r>
            <a:endParaRPr lang="en-US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F251E34-8BE0-25A4-9A73-6511961F43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7704" y="3789040"/>
            <a:ext cx="5111750" cy="2312987"/>
          </a:xfrm>
          <a:ln>
            <a:noFill/>
          </a:ln>
        </p:spPr>
        <p:txBody>
          <a:bodyPr/>
          <a:lstStyle/>
          <a:p>
            <a:pPr algn="ctr" eaLnBrk="1" hangingPunct="1"/>
            <a:r>
              <a:rPr lang="en-GB" alt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Executive’s Report </a:t>
            </a:r>
          </a:p>
          <a:p>
            <a:pPr algn="ctr" eaLnBrk="1" hangingPunct="1"/>
            <a:r>
              <a:rPr lang="en-GB" alt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2025/2026</a:t>
            </a:r>
          </a:p>
          <a:p>
            <a:pPr algn="ctr" eaLnBrk="1" hangingPunct="1"/>
            <a:br>
              <a:rPr lang="en-GB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 </a:t>
            </a:r>
          </a:p>
          <a:p>
            <a:pPr algn="ctr" eaLnBrk="1" hangingPunct="1"/>
            <a:r>
              <a:rPr lang="en-GB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General Meeting</a:t>
            </a:r>
          </a:p>
          <a:p>
            <a:pPr algn="ctr" eaLnBrk="1" hangingPunct="1"/>
            <a:r>
              <a:rPr lang="en-GB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June 2026</a:t>
            </a:r>
            <a:br>
              <a:rPr lang="en-GB" alt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GB" altLang="en-US" sz="21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en-GB" altLang="en-US" sz="21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en-US" altLang="en-US" sz="21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B714DEDD-CDB0-444D-2D33-353DC38F6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287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id="{026A8249-C901-CE0D-2385-8EBDB1783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32343D67-2483-8CDD-BC47-5EAD309D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834"/>
            <a:ext cx="1800597" cy="12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58468A-2497-F5EF-2105-B7D47BB3074B}"/>
              </a:ext>
            </a:extLst>
          </p:cNvPr>
          <p:cNvCxnSpPr/>
          <p:nvPr/>
        </p:nvCxnSpPr>
        <p:spPr>
          <a:xfrm>
            <a:off x="1475656" y="4797152"/>
            <a:ext cx="61206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986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6F74D7C-1F70-F20F-C56A-60E04AB00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368480" cy="1527175"/>
          </a:xfrm>
        </p:spPr>
        <p:txBody>
          <a:bodyPr/>
          <a:lstStyle/>
          <a:p>
            <a:r>
              <a:rPr lang="en-US" altLang="en-US" dirty="0"/>
              <a:t>International Competitions</a:t>
            </a:r>
            <a:endParaRPr lang="en-IE" altLang="en-US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53693D7-A449-23B0-FD6D-783A89B64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2" y="1762125"/>
            <a:ext cx="7200527" cy="4680669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IE" altLang="en-US" sz="2400" dirty="0"/>
              <a:t>Good luck to the four IBU teams participating in the European Championships in Riga, Latvia:</a:t>
            </a:r>
          </a:p>
          <a:p>
            <a:pPr lvl="1">
              <a:spcAft>
                <a:spcPts val="200"/>
              </a:spcAft>
              <a:defRPr/>
            </a:pPr>
            <a:r>
              <a:rPr lang="en-IE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Open: Mark Moran, John Carroll, Adam Mesbur, Nick FitzGibbon, Conor Boland, Tom Hanlon, Grainne Barton (NPC)</a:t>
            </a:r>
          </a:p>
          <a:p>
            <a:pPr lvl="1">
              <a:spcAft>
                <a:spcPts val="200"/>
              </a:spcAft>
              <a:defRPr/>
            </a:pPr>
            <a:r>
              <a:rPr lang="en-IE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Women: Jeannie Fitzgerald (PC), Joan Kenny, Teresa Rigney, Siobhan Part, Gilda Pender, Rebecca Brown, Tommy Garvey (Coach)</a:t>
            </a:r>
          </a:p>
          <a:p>
            <a:pPr lvl="1">
              <a:spcAft>
                <a:spcPts val="200"/>
              </a:spcAft>
              <a:defRPr/>
            </a:pPr>
            <a:r>
              <a:rPr lang="en-IE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Senior: Paul Porteous, Fred Barry, Michael McAuliffe, David Dunne, Donal Garvey, Pat Quinn, Sheila Kelly (NPC)</a:t>
            </a:r>
          </a:p>
          <a:p>
            <a:pPr lvl="1">
              <a:spcAft>
                <a:spcPts val="200"/>
              </a:spcAft>
              <a:defRPr/>
            </a:pPr>
            <a:r>
              <a:rPr lang="en-IE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Mixed: Karel De Raeymaeker, Anna Onishuk, Zrinka Kokot, Pat McDaid, Lucy Phelan, John Phelan, Diarmuid Reddan (NPC)</a:t>
            </a:r>
          </a:p>
        </p:txBody>
      </p:sp>
      <p:sp>
        <p:nvSpPr>
          <p:cNvPr id="18436" name="Picture 4">
            <a:extLst>
              <a:ext uri="{FF2B5EF4-FFF2-40B4-BE49-F238E27FC236}">
                <a16:creationId xmlns:a16="http://schemas.microsoft.com/office/drawing/2014/main" id="{0B46064D-79CB-806F-8426-46608C1C7E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5513" y="3455988"/>
            <a:ext cx="47529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 dirty="0">
              <a:solidFill>
                <a:schemeClr val="tx1"/>
              </a:solidFill>
            </a:endParaRPr>
          </a:p>
        </p:txBody>
      </p:sp>
      <p:sp>
        <p:nvSpPr>
          <p:cNvPr id="18437" name="Picture 2">
            <a:extLst>
              <a:ext uri="{FF2B5EF4-FFF2-40B4-BE49-F238E27FC236}">
                <a16:creationId xmlns:a16="http://schemas.microsoft.com/office/drawing/2014/main" id="{E147E0B9-277E-FDD3-6475-F3E2A5828D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8175" y="3500438"/>
            <a:ext cx="59039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8A25472-0DA2-007E-CCE6-77B6DCBD7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Grand Master</a:t>
            </a:r>
            <a:endParaRPr lang="en-IE" alt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15449CA-69ED-4CEF-9253-AA36E03060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844675"/>
            <a:ext cx="8137525" cy="11525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E" altLang="en-US" sz="2400" dirty="0"/>
              <a:t>One new GM recognised this season</a:t>
            </a:r>
            <a:endParaRPr lang="en-US" altLang="en-US" sz="2400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B9E5019-E423-66E9-FDB9-A5D37DB20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Grand Master</a:t>
            </a:r>
            <a:endParaRPr lang="en-IE" alt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C4ED633-52CA-67D7-2E89-3B3477385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8353425" cy="11525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IE" altLang="en-US" sz="2400" dirty="0">
                <a:solidFill>
                  <a:schemeClr val="bg1">
                    <a:lumMod val="65000"/>
                  </a:schemeClr>
                </a:solidFill>
              </a:rPr>
              <a:t>One new GM recognised this season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IE" altLang="en-US" sz="2400" dirty="0"/>
              <a:t>Hilary (D-L) McDonagh (</a:t>
            </a:r>
            <a:r>
              <a:rPr lang="en-IE" altLang="en-US" sz="2400" dirty="0" err="1"/>
              <a:t>Ballaghadereen</a:t>
            </a:r>
            <a:r>
              <a:rPr lang="en-IE" altLang="en-US" sz="24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4889C-7854-4F27-4F24-54BD7A64E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97201"/>
            <a:ext cx="2643036" cy="3312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FE97B30-3A64-0EE6-7974-B89B01C34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President’s Merit Award</a:t>
            </a:r>
            <a:endParaRPr lang="en-IE" altLang="en-U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546CC244-6E40-BB0B-2312-750238F73C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4613" y="1844675"/>
            <a:ext cx="7691437" cy="19446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Honours the unsung heroes of Irish bridge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F1E7893-2A23-0559-F54E-C118807AB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President’s Merit Award</a:t>
            </a:r>
            <a:endParaRPr lang="en-IE" alt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C1BE79C-CE2E-F253-3B9D-74EA6DBCF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4613" y="1844675"/>
            <a:ext cx="6395739" cy="15843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Honours the unsung heroes of Irish bridge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Jim Doyle, stalwart of Wexford bridge, was this year’s winner</a:t>
            </a:r>
            <a:endParaRPr lang="en-IE" altLang="en-US" sz="2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CF0C568-41E5-2D5D-BBBC-C29A3060C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4" b="29126"/>
          <a:stretch>
            <a:fillRect/>
          </a:stretch>
        </p:blipFill>
        <p:spPr bwMode="auto">
          <a:xfrm>
            <a:off x="1763688" y="3449375"/>
            <a:ext cx="5148495" cy="2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B8A2F95-AA90-C058-0077-4F896E883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Memoriam</a:t>
            </a:r>
            <a:endParaRPr lang="en-IE" altLang="en-US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A40E9331-9E5D-9AB1-4A33-FD8B3AFA5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905000"/>
            <a:ext cx="7369175" cy="4692650"/>
          </a:xfrm>
        </p:spPr>
        <p:txBody>
          <a:bodyPr/>
          <a:lstStyle/>
          <a:p>
            <a:r>
              <a:rPr lang="en-US" altLang="en-US" sz="2400" dirty="0"/>
              <a:t>We remember all those members who have passed away during the year, and offer our thoughts to their families and friends</a:t>
            </a:r>
          </a:p>
          <a:p>
            <a:endParaRPr lang="en-IE" altLang="en-US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CB5AF3F-C0F4-846F-7E67-CE7978B0E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3988"/>
            <a:ext cx="7010400" cy="152717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Kay Downes</a:t>
            </a:r>
            <a:endParaRPr lang="en-IE" altLang="en-US" dirty="0">
              <a:solidFill>
                <a:srgbClr val="3366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9C87C3-254E-B519-9020-156F0CFCB721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9" t="16547" r="15108"/>
          <a:stretch>
            <a:fillRect/>
          </a:stretch>
        </p:blipFill>
        <p:spPr bwMode="auto">
          <a:xfrm>
            <a:off x="3060000" y="1836000"/>
            <a:ext cx="3240192" cy="36000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864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FCA6439-3883-C03C-1654-121745957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3988"/>
            <a:ext cx="7010400" cy="152717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Tom Burke</a:t>
            </a:r>
            <a:endParaRPr lang="en-IE" altLang="en-US" dirty="0">
              <a:solidFill>
                <a:srgbClr val="3366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FA47FA-42F4-B332-CCCC-5BC43AE0756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/>
          <a:stretch>
            <a:fillRect/>
          </a:stretch>
        </p:blipFill>
        <p:spPr bwMode="auto">
          <a:xfrm>
            <a:off x="3059832" y="1988840"/>
            <a:ext cx="2664128" cy="3375152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2999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35020C2-1E33-9EB9-566B-B8DE89B8D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3988"/>
            <a:ext cx="7010400" cy="152717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Michael MacDonagh</a:t>
            </a:r>
            <a:endParaRPr lang="en-IE" altLang="en-US" dirty="0">
              <a:solidFill>
                <a:srgbClr val="3366FF"/>
              </a:solidFill>
            </a:endParaRPr>
          </a:p>
        </p:txBody>
      </p:sp>
      <p:pic>
        <p:nvPicPr>
          <p:cNvPr id="4098" name="Picture 2" descr="Michael MacDonagh">
            <a:extLst>
              <a:ext uri="{FF2B5EF4-FFF2-40B4-BE49-F238E27FC236}">
                <a16:creationId xmlns:a16="http://schemas.microsoft.com/office/drawing/2014/main" id="{98A4C8DA-EA16-8D5B-1B75-935D10FD282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1836000"/>
            <a:ext cx="2880000" cy="36000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3986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B23B171-7768-CC7D-7E70-60DF993F5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3988"/>
            <a:ext cx="7512496" cy="152717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Niall Kilroy</a:t>
            </a:r>
            <a:endParaRPr lang="en-IE" altLang="en-US" sz="4000" b="0" dirty="0">
              <a:solidFill>
                <a:srgbClr val="3366FF"/>
              </a:solidFill>
            </a:endParaRPr>
          </a:p>
        </p:txBody>
      </p:sp>
      <p:pic>
        <p:nvPicPr>
          <p:cNvPr id="3074" name="Picture 2" descr="Niall Kilroy">
            <a:extLst>
              <a:ext uri="{FF2B5EF4-FFF2-40B4-BE49-F238E27FC236}">
                <a16:creationId xmlns:a16="http://schemas.microsoft.com/office/drawing/2014/main" id="{63B18E89-D660-45C8-7DB7-B67DAF292F9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2160072" cy="36000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0D79487-EE9C-4A95-6790-186C2E987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IE" altLang="en-US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74FF168-86E5-D936-203D-036D1F80C3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4613" y="1952625"/>
            <a:ext cx="7548562" cy="469265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C00000"/>
              </a:buClr>
              <a:buSzPct val="80000"/>
            </a:pPr>
            <a:r>
              <a:rPr lang="en-US" altLang="en-US" sz="2400" dirty="0"/>
              <a:t>2025/26 another positive year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80000"/>
            </a:pPr>
            <a:r>
              <a:rPr lang="en-US" altLang="en-US" sz="2400" dirty="0"/>
              <a:t>Membership numbers up by almost 4.5%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80000"/>
            </a:pPr>
            <a:r>
              <a:rPr lang="en-US" altLang="en-US" sz="2400" dirty="0"/>
              <a:t>Nearly all regions registered increases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80000"/>
            </a:pPr>
            <a:r>
              <a:rPr lang="en-US" altLang="en-US" sz="2400" dirty="0"/>
              <a:t>National competitions very well-attended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80000"/>
            </a:pPr>
            <a:r>
              <a:rPr lang="en-US" altLang="en-US" sz="2400" dirty="0"/>
              <a:t>Congress numbers grew substantially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80000"/>
            </a:pPr>
            <a:r>
              <a:rPr lang="en-US" altLang="en-US" sz="2400" dirty="0"/>
              <a:t>Generated a healthy financial surplus (in spite of some additional spending commitments)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80000"/>
            </a:pPr>
            <a:r>
              <a:rPr lang="en-US" altLang="en-US" sz="2400" dirty="0"/>
              <a:t>Lots of classes and potential new members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45531-81D3-8393-7386-D7B0340E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BB7E8FF-B49E-E56F-7A3A-ECF94B922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3988"/>
            <a:ext cx="7512496" cy="152717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John Godden</a:t>
            </a:r>
            <a:endParaRPr lang="en-IE" altLang="en-US" sz="4000" b="0" dirty="0">
              <a:solidFill>
                <a:srgbClr val="3366FF"/>
              </a:solidFill>
            </a:endParaRPr>
          </a:p>
        </p:txBody>
      </p:sp>
      <p:pic>
        <p:nvPicPr>
          <p:cNvPr id="9218" name="image_0">
            <a:extLst>
              <a:ext uri="{FF2B5EF4-FFF2-40B4-BE49-F238E27FC236}">
                <a16:creationId xmlns:a16="http://schemas.microsoft.com/office/drawing/2014/main" id="{F76FA179-538C-B9B7-D55F-3AB46A38826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1836000"/>
            <a:ext cx="2520112" cy="36000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94024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5909BEC-CD9C-8353-5F2D-5C5B0A81D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3988"/>
            <a:ext cx="7010400" cy="152717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Pat McLoone</a:t>
            </a:r>
            <a:endParaRPr lang="en-IE" altLang="en-US" dirty="0">
              <a:solidFill>
                <a:srgbClr val="3366FF"/>
              </a:solidFill>
            </a:endParaRPr>
          </a:p>
        </p:txBody>
      </p:sp>
      <p:pic>
        <p:nvPicPr>
          <p:cNvPr id="5122" name="Picture 2" descr="Patrick J. (Pat) McLoone">
            <a:extLst>
              <a:ext uri="{FF2B5EF4-FFF2-40B4-BE49-F238E27FC236}">
                <a16:creationId xmlns:a16="http://schemas.microsoft.com/office/drawing/2014/main" id="{0EC25AD2-B278-CA94-3634-FD8DFF8E1479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6" b="11745"/>
          <a:stretch>
            <a:fillRect/>
          </a:stretch>
        </p:blipFill>
        <p:spPr bwMode="auto">
          <a:xfrm>
            <a:off x="2987824" y="2026966"/>
            <a:ext cx="2448104" cy="3410143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85E0E33-5CE3-E278-0DA1-47D6F9E1D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3988"/>
            <a:ext cx="7010400" cy="152717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Carol Sheridan</a:t>
            </a:r>
            <a:endParaRPr lang="en-IE" altLang="en-US" dirty="0">
              <a:solidFill>
                <a:srgbClr val="3366FF"/>
              </a:solidFill>
            </a:endParaRPr>
          </a:p>
        </p:txBody>
      </p:sp>
      <p:pic>
        <p:nvPicPr>
          <p:cNvPr id="6146" name="Picture 2" descr="Carol SHERIDAN">
            <a:extLst>
              <a:ext uri="{FF2B5EF4-FFF2-40B4-BE49-F238E27FC236}">
                <a16:creationId xmlns:a16="http://schemas.microsoft.com/office/drawing/2014/main" id="{88D3E076-4F80-9A50-F04E-66D3CB394464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6"/>
          <a:stretch>
            <a:fillRect/>
          </a:stretch>
        </p:blipFill>
        <p:spPr bwMode="auto">
          <a:xfrm>
            <a:off x="3059832" y="1772816"/>
            <a:ext cx="2456619" cy="4041273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E3A3-A39D-EFC3-3646-31FADFC85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A37CAD2-E102-CD94-5FC3-1540E34BB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3988"/>
            <a:ext cx="7010400" cy="152717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David Redmond</a:t>
            </a:r>
            <a:endParaRPr lang="en-IE" altLang="en-US" dirty="0">
              <a:solidFill>
                <a:srgbClr val="3366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B11A0-CB8A-FB32-A706-3E49A43EE11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836000"/>
            <a:ext cx="2592289" cy="3600000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0378038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B252E91-1566-DEF1-1568-ACA7C7969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Memoriam</a:t>
            </a:r>
            <a:endParaRPr lang="en-IE" alt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2C3055D-E892-0BF4-815C-89AB52599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905000"/>
            <a:ext cx="7369175" cy="46926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We remember all those members who have passed away during the year, and offer our thoughts to their families and friends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400" dirty="0"/>
              <a:t>May they, and all the Association’s deceased members, rest in peace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5161D09-ED19-0C1A-C2AF-9A75899E1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Season 2026/27</a:t>
            </a:r>
            <a:endParaRPr lang="en-IE" altLang="en-US" dirty="0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2F9455F9-6C06-6288-784C-25A2BE5395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4613" y="1844675"/>
            <a:ext cx="7189787" cy="4692650"/>
          </a:xfrm>
        </p:spPr>
        <p:txBody>
          <a:bodyPr/>
          <a:lstStyle/>
          <a:p>
            <a:r>
              <a:rPr lang="en-US" altLang="en-US" sz="2400" dirty="0"/>
              <a:t>Calendar pretty much fully booked</a:t>
            </a:r>
          </a:p>
          <a:p>
            <a:r>
              <a:rPr lang="en-US" altLang="en-US" sz="2400" dirty="0"/>
              <a:t>Another very crowded </a:t>
            </a:r>
            <a:r>
              <a:rPr lang="en-US" altLang="en-US" sz="2400"/>
              <a:t>season ahead</a:t>
            </a:r>
            <a:endParaRPr lang="en-US" altLang="en-US" sz="2400" dirty="0"/>
          </a:p>
          <a:p>
            <a:r>
              <a:rPr lang="en-US" altLang="en-US" sz="2400" dirty="0"/>
              <a:t>Please encourage your friends to support national competitions and congresses </a:t>
            </a:r>
          </a:p>
          <a:p>
            <a:r>
              <a:rPr lang="en-IE" altLang="en-US" sz="2400" dirty="0"/>
              <a:t>Database upgrade continuing slowly</a:t>
            </a:r>
          </a:p>
          <a:p>
            <a:r>
              <a:rPr lang="en-IE" altLang="en-US" sz="2400" dirty="0"/>
              <a:t>Transferring data within next week or two</a:t>
            </a:r>
          </a:p>
          <a:p>
            <a:r>
              <a:rPr lang="en-IE" altLang="en-US" sz="2400" dirty="0"/>
              <a:t>Hope to have key elements available for new season</a:t>
            </a:r>
          </a:p>
          <a:p>
            <a:r>
              <a:rPr lang="en-IE" altLang="en-US" sz="2400" dirty="0"/>
              <a:t>Other tasks will depend on vote later (and in Belfast)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A224922E-3989-B2DF-7DBD-E9321EBB75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16125" y="1773238"/>
            <a:ext cx="5111750" cy="2312987"/>
          </a:xfrm>
        </p:spPr>
        <p:txBody>
          <a:bodyPr/>
          <a:lstStyle/>
          <a:p>
            <a:pPr algn="ctr" eaLnBrk="1" hangingPunct="1"/>
            <a:endParaRPr lang="en-GB" altLang="en-US" sz="2100" b="1" dirty="0">
              <a:latin typeface="Verdana" panose="020B0604030504040204" pitchFamily="34" charset="0"/>
            </a:endParaRPr>
          </a:p>
          <a:p>
            <a:pPr algn="ctr" eaLnBrk="1" hangingPunct="1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GB" altLang="en-US" sz="21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1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GB" altLang="en-US" sz="2100" dirty="0">
              <a:solidFill>
                <a:srgbClr val="333399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en-GB" altLang="en-US" sz="2100" dirty="0">
              <a:solidFill>
                <a:srgbClr val="333399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en-US" altLang="en-US" sz="2100" dirty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4A393F1D-5E24-1A7F-5716-687738A46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5060" name="Rectangle 8">
            <a:extLst>
              <a:ext uri="{FF2B5EF4-FFF2-40B4-BE49-F238E27FC236}">
                <a16:creationId xmlns:a16="http://schemas.microsoft.com/office/drawing/2014/main" id="{B56E46FD-4C19-0038-D178-F90457CCE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45061" name="Picture 6">
            <a:extLst>
              <a:ext uri="{FF2B5EF4-FFF2-40B4-BE49-F238E27FC236}">
                <a16:creationId xmlns:a16="http://schemas.microsoft.com/office/drawing/2014/main" id="{235B8A40-344F-3C51-96D9-5F322149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50121"/>
            <a:ext cx="273630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26A102-4F6C-5BC2-D628-C7DE61C08EA8}"/>
              </a:ext>
            </a:extLst>
          </p:cNvPr>
          <p:cNvSpPr/>
          <p:nvPr/>
        </p:nvSpPr>
        <p:spPr>
          <a:xfrm>
            <a:off x="7452320" y="44624"/>
            <a:ext cx="14401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571AA79-177F-EE71-975F-16501717D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Statistics</a:t>
            </a:r>
            <a:endParaRPr lang="en-IE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D0991D3-A2EC-6CD3-5DE3-30EC7FD1E5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819275"/>
            <a:ext cx="7704137" cy="50387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Membership numbers grew in 12 of 13 regions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Growth in rural as well as urban clubs</a:t>
            </a:r>
          </a:p>
          <a:p>
            <a:pPr>
              <a:spcAft>
                <a:spcPts val="600"/>
              </a:spcAft>
            </a:pPr>
            <a:r>
              <a:rPr lang="en-US" altLang="en-US" sz="2400" b="1" u="sng" dirty="0"/>
              <a:t>Clear</a:t>
            </a:r>
            <a:r>
              <a:rPr lang="en-US" altLang="en-US" sz="2400" dirty="0"/>
              <a:t> correlation between teaching and growth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14 new or returning clubs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3 clubs closed, and two merged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Two-thirds of clubs either growing or stable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19 new accredited teachers, and more than 1,250 student registrations (up on 2024/5)</a:t>
            </a:r>
            <a:endParaRPr lang="en-IE" altLang="en-US" sz="2400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4EDCB42-54B8-8771-5A3A-1C0A33628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Challenges Remain</a:t>
            </a:r>
            <a:endParaRPr lang="en-IE" altLang="en-US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891FCCA-2690-80CE-62B0-35B48F9340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819275"/>
            <a:ext cx="6480447" cy="484822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altLang="en-US" sz="2400" dirty="0"/>
              <a:t>Some clubs still struggling</a:t>
            </a:r>
          </a:p>
          <a:p>
            <a:pPr>
              <a:spcAft>
                <a:spcPts val="400"/>
              </a:spcAft>
            </a:pPr>
            <a:r>
              <a:rPr lang="en-US" altLang="en-US" sz="2400" dirty="0"/>
              <a:t>Average member age &gt; 70</a:t>
            </a:r>
          </a:p>
          <a:p>
            <a:pPr>
              <a:spcAft>
                <a:spcPts val="400"/>
              </a:spcAft>
            </a:pPr>
            <a:r>
              <a:rPr lang="en-US" altLang="en-US" sz="2400" dirty="0"/>
              <a:t>Median club size 46 members</a:t>
            </a:r>
          </a:p>
          <a:p>
            <a:pPr>
              <a:spcAft>
                <a:spcPts val="400"/>
              </a:spcAft>
            </a:pPr>
            <a:r>
              <a:rPr lang="en-US" altLang="en-US" sz="2400" dirty="0"/>
              <a:t>Card-playing diminishing in society</a:t>
            </a:r>
          </a:p>
          <a:p>
            <a:pPr>
              <a:spcAft>
                <a:spcPts val="400"/>
              </a:spcAft>
            </a:pPr>
            <a:r>
              <a:rPr lang="en-US" altLang="en-US" sz="2400" dirty="0"/>
              <a:t>Hard to connect with younger people</a:t>
            </a:r>
          </a:p>
          <a:p>
            <a:pPr>
              <a:spcAft>
                <a:spcPts val="400"/>
              </a:spcAft>
            </a:pPr>
            <a:r>
              <a:rPr lang="en-US" altLang="en-US" sz="2400" dirty="0"/>
              <a:t>Very difficult to generate publicity for bridge</a:t>
            </a:r>
          </a:p>
          <a:p>
            <a:pPr>
              <a:spcAft>
                <a:spcPts val="400"/>
              </a:spcAft>
            </a:pPr>
            <a:r>
              <a:rPr lang="en-US" altLang="en-US" sz="2400" dirty="0"/>
              <a:t>Promotions tell us that you really need to </a:t>
            </a:r>
            <a:r>
              <a:rPr lang="en-US" altLang="en-US" sz="2400" b="1" u="sng" dirty="0"/>
              <a:t>play</a:t>
            </a:r>
            <a:r>
              <a:rPr lang="en-US" altLang="en-US" sz="2400" dirty="0"/>
              <a:t> bridge to understand its appeal</a:t>
            </a:r>
          </a:p>
          <a:p>
            <a:pPr>
              <a:spcAft>
                <a:spcPts val="400"/>
              </a:spcAft>
            </a:pPr>
            <a:r>
              <a:rPr lang="en-US" altLang="en-US" sz="2400" dirty="0"/>
              <a:t>New Promotion &amp; Development Committee will focus on this</a:t>
            </a:r>
            <a:endParaRPr lang="en-IE" altLang="en-US" sz="2400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7983FF8-38B2-2E03-C766-9EDA36A25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Competitions 2025/26</a:t>
            </a:r>
            <a:endParaRPr lang="en-IE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A32BF34-1FB3-E133-1EA0-5E6219B7F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4613" y="1844675"/>
            <a:ext cx="6395739" cy="46926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Generally very well-attended; strong growth even on previous year’s numbers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Highlights: 123 teams HW, 130 pairs MPs, 40 teams 4Fun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A few events reached capacity, so some venue changes</a:t>
            </a:r>
            <a:endParaRPr lang="en-IE" altLang="en-US" sz="2400" dirty="0"/>
          </a:p>
          <a:p>
            <a:pPr>
              <a:spcAft>
                <a:spcPts val="600"/>
              </a:spcAft>
            </a:pPr>
            <a:r>
              <a:rPr lang="en-IE" altLang="en-US" sz="2400" dirty="0"/>
              <a:t>Congress numbers up &gt; 18% like-for-like</a:t>
            </a:r>
          </a:p>
          <a:p>
            <a:pPr>
              <a:spcAft>
                <a:spcPts val="600"/>
              </a:spcAft>
            </a:pPr>
            <a:r>
              <a:rPr lang="en-IE" altLang="en-US" sz="2400" dirty="0"/>
              <a:t>Welcomed Trim Bash and Carlow (back)</a:t>
            </a:r>
          </a:p>
          <a:p>
            <a:pPr>
              <a:spcAft>
                <a:spcPts val="600"/>
              </a:spcAft>
            </a:pPr>
            <a:r>
              <a:rPr lang="en-IE" altLang="en-US" sz="2400" dirty="0"/>
              <a:t>Regional qualifiers (and some IBU events) were disappointments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426B27B-43FE-C9AA-15F2-73F4B05B7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Amalgamation With NIBU</a:t>
            </a:r>
            <a:endParaRPr lang="en-IE" altLang="en-US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04546FA-8BC8-A144-CF6B-6DAF4A470E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4613" y="1952625"/>
            <a:ext cx="7115819" cy="46926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Formal resolution proposed for vote later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Martin Brady will present separately on this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62E4C3A-E659-3B77-5D0E-DF05E580E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Appreciations</a:t>
            </a:r>
            <a:endParaRPr lang="en-IE" altLang="en-US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9126EC7-073E-F976-5E29-AB6129749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640" y="1717675"/>
            <a:ext cx="7202760" cy="4807669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Our national officers &amp; trustees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Governing Council &amp; Management Committee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All our sub-committees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Regional officers and committees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Club officers and committees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Head office staff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Tournament Directors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Media contributors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Irish Bridge Journal editor, designer, contributors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Sponsors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en-US" sz="2400" dirty="0"/>
              <a:t>All our volunteers</a:t>
            </a:r>
          </a:p>
          <a:p>
            <a:pPr lvl="1"/>
            <a:endParaRPr lang="en-IE" altLang="en-US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DFED0CC-1471-1E42-57BB-1A8854FCC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190500"/>
            <a:ext cx="7427069" cy="1527175"/>
          </a:xfrm>
        </p:spPr>
        <p:txBody>
          <a:bodyPr/>
          <a:lstStyle/>
          <a:p>
            <a:r>
              <a:rPr lang="en-US" altLang="en-US" dirty="0"/>
              <a:t>International Competitions</a:t>
            </a:r>
            <a:endParaRPr lang="en-IE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1FC66FD-8814-23CE-0F31-5B432F7D3D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7542" y="1718621"/>
            <a:ext cx="7691437" cy="5038725"/>
          </a:xfrm>
        </p:spPr>
        <p:txBody>
          <a:bodyPr/>
          <a:lstStyle/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US" altLang="en-US" sz="2400" dirty="0"/>
              <a:t>Won Camrose (first win since 2017)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IE" altLang="en-US" sz="2400" dirty="0"/>
              <a:t>Both Junior teams hammered everyone bar England, but finished well behind them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IE" altLang="en-US" sz="2400" dirty="0"/>
              <a:t>Lady Milne team second to England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IE" altLang="en-US" sz="2400" dirty="0" err="1"/>
              <a:t>Teltscher</a:t>
            </a:r>
            <a:r>
              <a:rPr lang="en-IE" altLang="en-US" sz="2400" dirty="0"/>
              <a:t> team third to England &amp; EBU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IE" altLang="en-US" sz="2400" dirty="0"/>
              <a:t>World Champion in 32</a:t>
            </a:r>
            <a:r>
              <a:rPr lang="en-IE" altLang="en-US" sz="2400" baseline="30000" dirty="0"/>
              <a:t>nd</a:t>
            </a:r>
            <a:r>
              <a:rPr lang="en-IE" altLang="en-US" sz="2400" dirty="0"/>
              <a:t> Women’s Online Festival 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IE" altLang="en-US" sz="2400" dirty="0"/>
              <a:t>Junior podium in President’s Cup in Italy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6BC04E9-7C30-CA2B-A3C6-710DC2AE8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190500"/>
            <a:ext cx="7427913" cy="1527175"/>
          </a:xfrm>
        </p:spPr>
        <p:txBody>
          <a:bodyPr/>
          <a:lstStyle/>
          <a:p>
            <a:r>
              <a:rPr lang="en-US" altLang="en-US" dirty="0"/>
              <a:t>Congratulations</a:t>
            </a:r>
            <a:endParaRPr lang="en-IE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7CDDA-2D46-F663-0F37-98722693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194" y="2132857"/>
            <a:ext cx="2489425" cy="2448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D8E689-DC2B-20C7-0DFE-CADD2248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7"/>
            <a:ext cx="2917817" cy="2448272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4F334EFC-EBDA-B42B-3C45-4D4A9540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42" y="2132857"/>
            <a:ext cx="179050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62A7B3-6603-A146-9976-259669ECAF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4448" y="4700411"/>
            <a:ext cx="3180923" cy="99544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IE" altLang="en-US" sz="2000" dirty="0"/>
              <a:t>Camrose Winners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IE" altLang="en-US" sz="2000" dirty="0"/>
              <a:t>(plus Tom Hanlon &amp; Conor Boland)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B079B3-3F5B-51E7-BF6B-7DA1A020E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288" y="4725144"/>
            <a:ext cx="1970856" cy="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n-IE" altLang="en-US" sz="2000" kern="0" dirty="0"/>
              <a:t>Deirdre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IE" altLang="en-US" sz="2000" kern="0" dirty="0"/>
              <a:t>O’Halloran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71B23D-55A2-2935-526A-75290E3AB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62" y="4725144"/>
            <a:ext cx="2671290" cy="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n-IE" altLang="en-US" sz="2000" kern="0" dirty="0"/>
              <a:t>Luca Crone &amp;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IE" altLang="en-US" sz="2000" kern="0" dirty="0"/>
              <a:t>Matthew O’Farrell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12266</TotalTime>
  <Words>686</Words>
  <Application>Microsoft Office PowerPoint</Application>
  <PresentationFormat>On-screen Show (4:3)</PresentationFormat>
  <Paragraphs>113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</vt:lpstr>
      <vt:lpstr>Echo</vt:lpstr>
      <vt:lpstr>CONTRACT BRIDGE ASSOCIATION OF IRELAND</vt:lpstr>
      <vt:lpstr>Introduction</vt:lpstr>
      <vt:lpstr>Some Statistics</vt:lpstr>
      <vt:lpstr>Challenges Remain</vt:lpstr>
      <vt:lpstr>Competitions 2025/26</vt:lpstr>
      <vt:lpstr>Amalgamation With NIBU</vt:lpstr>
      <vt:lpstr>Appreciations</vt:lpstr>
      <vt:lpstr>International Competitions</vt:lpstr>
      <vt:lpstr>Congratulations</vt:lpstr>
      <vt:lpstr>International Competitions</vt:lpstr>
      <vt:lpstr>New Grand Master</vt:lpstr>
      <vt:lpstr>New Grand Master</vt:lpstr>
      <vt:lpstr>President’s Merit Award</vt:lpstr>
      <vt:lpstr>President’s Merit Award</vt:lpstr>
      <vt:lpstr>In Memoriam</vt:lpstr>
      <vt:lpstr>Kay Downes</vt:lpstr>
      <vt:lpstr>Tom Burke</vt:lpstr>
      <vt:lpstr>Michael MacDonagh</vt:lpstr>
      <vt:lpstr>Niall Kilroy</vt:lpstr>
      <vt:lpstr>John Godden</vt:lpstr>
      <vt:lpstr>Pat McLoone</vt:lpstr>
      <vt:lpstr>Carol Sheridan</vt:lpstr>
      <vt:lpstr>David Redmond</vt:lpstr>
      <vt:lpstr>In Memoriam</vt:lpstr>
      <vt:lpstr>Season 2026/27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BRIDGE ASSOCIATION OF IRELAND</dc:title>
  <dc:creator>Contract Bridge Asso</dc:creator>
  <cp:lastModifiedBy>Paul Porteus</cp:lastModifiedBy>
  <cp:revision>484</cp:revision>
  <cp:lastPrinted>2025-07-04T08:48:11Z</cp:lastPrinted>
  <dcterms:created xsi:type="dcterms:W3CDTF">2008-07-04T11:23:10Z</dcterms:created>
  <dcterms:modified xsi:type="dcterms:W3CDTF">2026-06-29T12:19:03Z</dcterms:modified>
</cp:coreProperties>
</file>